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256" r:id="rId3"/>
    <p:sldId id="257" r:id="rId4"/>
    <p:sldId id="272" r:id="rId5"/>
    <p:sldId id="297" r:id="rId6"/>
    <p:sldId id="298" r:id="rId7"/>
    <p:sldId id="292" r:id="rId8"/>
    <p:sldId id="271" r:id="rId9"/>
    <p:sldId id="274" r:id="rId10"/>
    <p:sldId id="275" r:id="rId11"/>
    <p:sldId id="273" r:id="rId12"/>
    <p:sldId id="295" r:id="rId13"/>
    <p:sldId id="280" r:id="rId14"/>
    <p:sldId id="296" r:id="rId15"/>
    <p:sldId id="293" r:id="rId16"/>
    <p:sldId id="281" r:id="rId17"/>
    <p:sldId id="269" r:id="rId18"/>
    <p:sldId id="263" r:id="rId19"/>
    <p:sldId id="289" r:id="rId20"/>
    <p:sldId id="264" r:id="rId21"/>
    <p:sldId id="286" r:id="rId22"/>
    <p:sldId id="287" r:id="rId23"/>
    <p:sldId id="266" r:id="rId24"/>
    <p:sldId id="268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91" autoAdjust="0"/>
    <p:restoredTop sz="94660"/>
  </p:normalViewPr>
  <p:slideViewPr>
    <p:cSldViewPr>
      <p:cViewPr varScale="1">
        <p:scale>
          <a:sx n="93" d="100"/>
          <a:sy n="93" d="100"/>
        </p:scale>
        <p:origin x="82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G:\Sunny\CAVINs_and_Cancer\LNCaP_prolifera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Sheet1!$G$2</c:f>
              <c:strCache>
                <c:ptCount val="1"/>
                <c:pt idx="0">
                  <c:v>plv411</c:v>
                </c:pt>
              </c:strCache>
            </c:strRef>
          </c:tx>
          <c:errBars>
            <c:errDir val="y"/>
            <c:errBarType val="both"/>
            <c:errValType val="cust"/>
            <c:noEndCap val="0"/>
            <c:plus>
              <c:numRef>
                <c:f>Sheet1!$H$6:$K$6</c:f>
                <c:numCache>
                  <c:formatCode>General</c:formatCode>
                  <c:ptCount val="4"/>
                  <c:pt idx="0">
                    <c:v>0</c:v>
                  </c:pt>
                  <c:pt idx="1">
                    <c:v>0.15187714333192442</c:v>
                  </c:pt>
                  <c:pt idx="2">
                    <c:v>0.22364406244447321</c:v>
                  </c:pt>
                  <c:pt idx="3">
                    <c:v>0.3876811404577804</c:v>
                  </c:pt>
                </c:numCache>
              </c:numRef>
            </c:plus>
            <c:minus>
              <c:numRef>
                <c:f>Sheet1!$H$6:$K$6</c:f>
                <c:numCache>
                  <c:formatCode>General</c:formatCode>
                  <c:ptCount val="4"/>
                  <c:pt idx="0">
                    <c:v>0</c:v>
                  </c:pt>
                  <c:pt idx="1">
                    <c:v>0.15187714333192442</c:v>
                  </c:pt>
                  <c:pt idx="2">
                    <c:v>0.22364406244447321</c:v>
                  </c:pt>
                  <c:pt idx="3">
                    <c:v>0.3876811404577804</c:v>
                  </c:pt>
                </c:numCache>
              </c:numRef>
            </c:minus>
          </c:errBars>
          <c:errBars>
            <c:errDir val="x"/>
            <c:errBarType val="both"/>
            <c:errValType val="fixedVal"/>
            <c:noEndCap val="0"/>
            <c:val val="1"/>
          </c:errBars>
          <c:xVal>
            <c:numRef>
              <c:f>Sheet1!$H$1:$K$1</c:f>
              <c:numCache>
                <c:formatCode>General</c:formatCode>
                <c:ptCount val="4"/>
                <c:pt idx="0">
                  <c:v>0</c:v>
                </c:pt>
                <c:pt idx="1">
                  <c:v>48</c:v>
                </c:pt>
                <c:pt idx="2">
                  <c:v>72</c:v>
                </c:pt>
                <c:pt idx="3">
                  <c:v>96</c:v>
                </c:pt>
              </c:numCache>
            </c:numRef>
          </c:xVal>
          <c:yVal>
            <c:numRef>
              <c:f>Sheet1!$H$2:$K$2</c:f>
              <c:numCache>
                <c:formatCode>General</c:formatCode>
                <c:ptCount val="4"/>
                <c:pt idx="0">
                  <c:v>1</c:v>
                </c:pt>
                <c:pt idx="1">
                  <c:v>2.1166666666666667</c:v>
                </c:pt>
                <c:pt idx="2">
                  <c:v>3.7283333333333402</c:v>
                </c:pt>
                <c:pt idx="3">
                  <c:v>7.5516666666666694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Sheet1!$G$3</c:f>
              <c:strCache>
                <c:ptCount val="1"/>
                <c:pt idx="0">
                  <c:v>Cavin-2</c:v>
                </c:pt>
              </c:strCache>
            </c:strRef>
          </c:tx>
          <c:errBars>
            <c:errDir val="y"/>
            <c:errBarType val="both"/>
            <c:errValType val="cust"/>
            <c:noEndCap val="0"/>
            <c:plus>
              <c:numRef>
                <c:f>Sheet1!$H$7:$K$7</c:f>
                <c:numCache>
                  <c:formatCode>General</c:formatCode>
                  <c:ptCount val="4"/>
                  <c:pt idx="0">
                    <c:v>0</c:v>
                  </c:pt>
                  <c:pt idx="1">
                    <c:v>0.16277796738707426</c:v>
                  </c:pt>
                  <c:pt idx="2">
                    <c:v>0.27325202042559388</c:v>
                  </c:pt>
                  <c:pt idx="3">
                    <c:v>0.18708286933867277</c:v>
                  </c:pt>
                </c:numCache>
              </c:numRef>
            </c:plus>
            <c:minus>
              <c:numRef>
                <c:f>Sheet1!$H$7:$K$7</c:f>
                <c:numCache>
                  <c:formatCode>General</c:formatCode>
                  <c:ptCount val="4"/>
                  <c:pt idx="0">
                    <c:v>0</c:v>
                  </c:pt>
                  <c:pt idx="1">
                    <c:v>0.16277796738707426</c:v>
                  </c:pt>
                  <c:pt idx="2">
                    <c:v>0.27325202042559388</c:v>
                  </c:pt>
                  <c:pt idx="3">
                    <c:v>0.18708286933867277</c:v>
                  </c:pt>
                </c:numCache>
              </c:numRef>
            </c:minus>
          </c:errBars>
          <c:errBars>
            <c:errDir val="x"/>
            <c:errBarType val="both"/>
            <c:errValType val="fixedVal"/>
            <c:noEndCap val="0"/>
            <c:val val="1"/>
          </c:errBars>
          <c:xVal>
            <c:numRef>
              <c:f>Sheet1!$H$1:$K$1</c:f>
              <c:numCache>
                <c:formatCode>General</c:formatCode>
                <c:ptCount val="4"/>
                <c:pt idx="0">
                  <c:v>0</c:v>
                </c:pt>
                <c:pt idx="1">
                  <c:v>48</c:v>
                </c:pt>
                <c:pt idx="2">
                  <c:v>72</c:v>
                </c:pt>
                <c:pt idx="3">
                  <c:v>96</c:v>
                </c:pt>
              </c:numCache>
            </c:numRef>
          </c:xVal>
          <c:yVal>
            <c:numRef>
              <c:f>Sheet1!$H$3:$K$3</c:f>
              <c:numCache>
                <c:formatCode>General</c:formatCode>
                <c:ptCount val="4"/>
                <c:pt idx="0">
                  <c:v>1</c:v>
                </c:pt>
                <c:pt idx="1">
                  <c:v>2.1816666666666666</c:v>
                </c:pt>
                <c:pt idx="2">
                  <c:v>3.8333333333333326</c:v>
                </c:pt>
                <c:pt idx="3">
                  <c:v>7.8500000000000005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Sheet1!$G$4</c:f>
              <c:strCache>
                <c:ptCount val="1"/>
                <c:pt idx="0">
                  <c:v>Cavin-3</c:v>
                </c:pt>
              </c:strCache>
            </c:strRef>
          </c:tx>
          <c:errBars>
            <c:errDir val="y"/>
            <c:errBarType val="both"/>
            <c:errValType val="cust"/>
            <c:noEndCap val="0"/>
            <c:plus>
              <c:numRef>
                <c:f>Sheet1!$H$8:$K$8</c:f>
                <c:numCache>
                  <c:formatCode>General</c:formatCode>
                  <c:ptCount val="4"/>
                  <c:pt idx="0">
                    <c:v>0</c:v>
                  </c:pt>
                  <c:pt idx="1">
                    <c:v>0.13266499161421672</c:v>
                  </c:pt>
                  <c:pt idx="2">
                    <c:v>0.18708286933869556</c:v>
                  </c:pt>
                  <c:pt idx="3">
                    <c:v>0.31885210782850054</c:v>
                  </c:pt>
                </c:numCache>
              </c:numRef>
            </c:plus>
            <c:minus>
              <c:numRef>
                <c:f>Sheet1!$H$8:$K$8</c:f>
                <c:numCache>
                  <c:formatCode>General</c:formatCode>
                  <c:ptCount val="4"/>
                  <c:pt idx="0">
                    <c:v>0</c:v>
                  </c:pt>
                  <c:pt idx="1">
                    <c:v>0.13266499161421672</c:v>
                  </c:pt>
                  <c:pt idx="2">
                    <c:v>0.18708286933869556</c:v>
                  </c:pt>
                  <c:pt idx="3">
                    <c:v>0.31885210782850054</c:v>
                  </c:pt>
                </c:numCache>
              </c:numRef>
            </c:minus>
          </c:errBars>
          <c:errBars>
            <c:errDir val="x"/>
            <c:errBarType val="both"/>
            <c:errValType val="fixedVal"/>
            <c:noEndCap val="0"/>
            <c:val val="1"/>
          </c:errBars>
          <c:xVal>
            <c:numRef>
              <c:f>Sheet1!$H$1:$K$1</c:f>
              <c:numCache>
                <c:formatCode>General</c:formatCode>
                <c:ptCount val="4"/>
                <c:pt idx="0">
                  <c:v>0</c:v>
                </c:pt>
                <c:pt idx="1">
                  <c:v>48</c:v>
                </c:pt>
                <c:pt idx="2">
                  <c:v>72</c:v>
                </c:pt>
                <c:pt idx="3">
                  <c:v>96</c:v>
                </c:pt>
              </c:numCache>
            </c:numRef>
          </c:xVal>
          <c:yVal>
            <c:numRef>
              <c:f>Sheet1!$H$4:$K$4</c:f>
              <c:numCache>
                <c:formatCode>General</c:formatCode>
                <c:ptCount val="4"/>
                <c:pt idx="0">
                  <c:v>1</c:v>
                </c:pt>
                <c:pt idx="1">
                  <c:v>2.15</c:v>
                </c:pt>
                <c:pt idx="2">
                  <c:v>3.8499999999999988</c:v>
                </c:pt>
                <c:pt idx="3">
                  <c:v>7.6166666666666663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8554096"/>
        <c:axId val="278549616"/>
      </c:scatterChart>
      <c:valAx>
        <c:axId val="278554096"/>
        <c:scaling>
          <c:orientation val="minMax"/>
          <c:max val="100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78549616"/>
        <c:crosses val="autoZero"/>
        <c:crossBetween val="midCat"/>
        <c:majorUnit val="24"/>
      </c:valAx>
      <c:valAx>
        <c:axId val="2785496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78554096"/>
        <c:crosses val="autoZero"/>
        <c:crossBetween val="midCat"/>
        <c:majorUnit val="2"/>
      </c:valAx>
    </c:plotArea>
    <c:legend>
      <c:legendPos val="r"/>
      <c:layout>
        <c:manualLayout>
          <c:xMode val="edge"/>
          <c:yMode val="edge"/>
          <c:x val="0.75427087538269966"/>
          <c:y val="7.8191378986419618E-2"/>
          <c:w val="0.22530418947049036"/>
          <c:h val="0.27381791950467887"/>
        </c:manualLayout>
      </c:layout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6B39-647F-4EF2-A24A-6E0B85729462}" type="datetimeFigureOut">
              <a:rPr lang="en-AU" smtClean="0"/>
              <a:pPr/>
              <a:t>17/02/2016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3876-0734-4E1A-9A6F-B1BD885FF58F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6B39-647F-4EF2-A24A-6E0B85729462}" type="datetimeFigureOut">
              <a:rPr lang="en-AU" smtClean="0"/>
              <a:pPr/>
              <a:t>17/02/2016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3876-0734-4E1A-9A6F-B1BD885FF58F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6B39-647F-4EF2-A24A-6E0B85729462}" type="datetimeFigureOut">
              <a:rPr lang="en-AU" smtClean="0"/>
              <a:pPr/>
              <a:t>17/02/2016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3876-0734-4E1A-9A6F-B1BD885FF58F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6B39-647F-4EF2-A24A-6E0B85729462}" type="datetimeFigureOut">
              <a:rPr lang="en-AU" smtClean="0"/>
              <a:pPr/>
              <a:t>17/02/2016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3876-0734-4E1A-9A6F-B1BD885FF58F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6B39-647F-4EF2-A24A-6E0B85729462}" type="datetimeFigureOut">
              <a:rPr lang="en-AU" smtClean="0"/>
              <a:pPr/>
              <a:t>17/02/2016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3876-0734-4E1A-9A6F-B1BD885FF58F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6B39-647F-4EF2-A24A-6E0B85729462}" type="datetimeFigureOut">
              <a:rPr lang="en-AU" smtClean="0"/>
              <a:pPr/>
              <a:t>17/02/2016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3876-0734-4E1A-9A6F-B1BD885FF58F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6B39-647F-4EF2-A24A-6E0B85729462}" type="datetimeFigureOut">
              <a:rPr lang="en-AU" smtClean="0"/>
              <a:pPr/>
              <a:t>17/02/2016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3876-0734-4E1A-9A6F-B1BD885FF58F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6B39-647F-4EF2-A24A-6E0B85729462}" type="datetimeFigureOut">
              <a:rPr lang="en-AU" smtClean="0"/>
              <a:pPr/>
              <a:t>17/02/2016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3876-0734-4E1A-9A6F-B1BD885FF58F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6B39-647F-4EF2-A24A-6E0B85729462}" type="datetimeFigureOut">
              <a:rPr lang="en-AU" smtClean="0"/>
              <a:pPr/>
              <a:t>17/02/2016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3876-0734-4E1A-9A6F-B1BD885FF58F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6B39-647F-4EF2-A24A-6E0B85729462}" type="datetimeFigureOut">
              <a:rPr lang="en-AU" smtClean="0"/>
              <a:pPr/>
              <a:t>17/02/2016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3876-0734-4E1A-9A6F-B1BD885FF58F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6B39-647F-4EF2-A24A-6E0B85729462}" type="datetimeFigureOut">
              <a:rPr lang="en-AU" smtClean="0"/>
              <a:pPr/>
              <a:t>17/02/2016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3876-0734-4E1A-9A6F-B1BD885FF58F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B6B39-647F-4EF2-A24A-6E0B85729462}" type="datetimeFigureOut">
              <a:rPr lang="en-AU" smtClean="0"/>
              <a:pPr/>
              <a:t>17/02/2016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C3876-0734-4E1A-9A6F-B1BD885FF58F}" type="slidenum">
              <a:rPr lang="en-AU" smtClean="0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EEWSL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052736"/>
            <a:ext cx="6408712" cy="4806534"/>
          </a:xfrm>
          <a:prstGeom prst="rect">
            <a:avLst/>
          </a:prstGeom>
          <a:noFill/>
        </p:spPr>
      </p:pic>
      <p:pic>
        <p:nvPicPr>
          <p:cNvPr id="1026" name="Picture 2" descr="C:\Users\aoliver\Downloads\10750209_708342792567174_4045670500261383521_o.jpg"/>
          <p:cNvPicPr>
            <a:picLocks noChangeAspect="1" noChangeArrowheads="1"/>
          </p:cNvPicPr>
          <p:nvPr/>
        </p:nvPicPr>
        <p:blipFill>
          <a:blip r:embed="rId3" cstate="print"/>
          <a:srcRect t="14578" b="18716"/>
          <a:stretch>
            <a:fillRect/>
          </a:stretch>
        </p:blipFill>
        <p:spPr bwMode="auto">
          <a:xfrm>
            <a:off x="251744" y="188640"/>
            <a:ext cx="2016000" cy="2016224"/>
          </a:xfrm>
          <a:prstGeom prst="rect">
            <a:avLst/>
          </a:prstGeom>
          <a:noFill/>
        </p:spPr>
      </p:pic>
      <p:pic>
        <p:nvPicPr>
          <p:cNvPr id="1027" name="Picture 3" descr="C:\Users\aoliver\Downloads\1518331_708921715842615_7690242552966779036_o.jpg"/>
          <p:cNvPicPr>
            <a:picLocks noChangeAspect="1" noChangeArrowheads="1"/>
          </p:cNvPicPr>
          <p:nvPr/>
        </p:nvPicPr>
        <p:blipFill>
          <a:blip r:embed="rId4" cstate="print"/>
          <a:srcRect t="11912" b="21382"/>
          <a:stretch>
            <a:fillRect/>
          </a:stretch>
        </p:blipFill>
        <p:spPr bwMode="auto">
          <a:xfrm>
            <a:off x="4716240" y="188640"/>
            <a:ext cx="2016000" cy="2016224"/>
          </a:xfrm>
          <a:prstGeom prst="rect">
            <a:avLst/>
          </a:prstGeom>
          <a:noFill/>
        </p:spPr>
      </p:pic>
      <p:pic>
        <p:nvPicPr>
          <p:cNvPr id="1028" name="Picture 4" descr="C:\Users\aoliver\Downloads\10835152_712472768820843_4665047751593860635_o.jpg"/>
          <p:cNvPicPr>
            <a:picLocks noChangeAspect="1" noChangeArrowheads="1"/>
          </p:cNvPicPr>
          <p:nvPr/>
        </p:nvPicPr>
        <p:blipFill>
          <a:blip r:embed="rId5" cstate="print"/>
          <a:srcRect t="3613" b="29681"/>
          <a:stretch>
            <a:fillRect/>
          </a:stretch>
        </p:blipFill>
        <p:spPr bwMode="auto">
          <a:xfrm>
            <a:off x="6876480" y="188640"/>
            <a:ext cx="2016000" cy="2016224"/>
          </a:xfrm>
          <a:prstGeom prst="rect">
            <a:avLst/>
          </a:prstGeom>
          <a:noFill/>
        </p:spPr>
      </p:pic>
      <p:pic>
        <p:nvPicPr>
          <p:cNvPr id="1030" name="Picture 6" descr="C:\Users\aoliver\Downloads\1658349_712473868820733_2719755212516157125_o.jpg"/>
          <p:cNvPicPr>
            <a:picLocks noChangeAspect="1" noChangeArrowheads="1"/>
          </p:cNvPicPr>
          <p:nvPr/>
        </p:nvPicPr>
        <p:blipFill>
          <a:blip r:embed="rId6" cstate="print"/>
          <a:srcRect t="2571" b="30540"/>
          <a:stretch>
            <a:fillRect/>
          </a:stretch>
        </p:blipFill>
        <p:spPr bwMode="auto">
          <a:xfrm>
            <a:off x="251520" y="2420888"/>
            <a:ext cx="2010523" cy="2016224"/>
          </a:xfrm>
          <a:prstGeom prst="rect">
            <a:avLst/>
          </a:prstGeom>
          <a:noFill/>
        </p:spPr>
      </p:pic>
      <p:pic>
        <p:nvPicPr>
          <p:cNvPr id="1031" name="Picture 7" descr="C:\Users\aoliver\Downloads\1496427_712485492152904_3153870894299722363_o.jpg"/>
          <p:cNvPicPr>
            <a:picLocks noChangeAspect="1" noChangeArrowheads="1"/>
          </p:cNvPicPr>
          <p:nvPr/>
        </p:nvPicPr>
        <p:blipFill>
          <a:blip r:embed="rId7" cstate="print"/>
          <a:srcRect l="11910" r="21390"/>
          <a:stretch>
            <a:fillRect/>
          </a:stretch>
        </p:blipFill>
        <p:spPr bwMode="auto">
          <a:xfrm>
            <a:off x="2483768" y="2420888"/>
            <a:ext cx="2016224" cy="2016224"/>
          </a:xfrm>
          <a:prstGeom prst="rect">
            <a:avLst/>
          </a:prstGeom>
          <a:noFill/>
        </p:spPr>
      </p:pic>
      <p:pic>
        <p:nvPicPr>
          <p:cNvPr id="1032" name="Picture 8" descr="C:\Users\aoliver\Downloads\10847654_737893786278741_8526465233139861893_o.jpg"/>
          <p:cNvPicPr>
            <a:picLocks noChangeAspect="1" noChangeArrowheads="1"/>
          </p:cNvPicPr>
          <p:nvPr/>
        </p:nvPicPr>
        <p:blipFill>
          <a:blip r:embed="rId8" cstate="print"/>
          <a:srcRect l="31314" r="1980"/>
          <a:stretch>
            <a:fillRect/>
          </a:stretch>
        </p:blipFill>
        <p:spPr bwMode="auto">
          <a:xfrm>
            <a:off x="4716016" y="2421112"/>
            <a:ext cx="2016224" cy="2016000"/>
          </a:xfrm>
          <a:prstGeom prst="rect">
            <a:avLst/>
          </a:prstGeom>
          <a:noFill/>
        </p:spPr>
      </p:pic>
      <p:pic>
        <p:nvPicPr>
          <p:cNvPr id="1033" name="Picture 9" descr="C:\Users\aoliver\Downloads\10903968_737897369611716_8883527125872721730_o.jpg"/>
          <p:cNvPicPr>
            <a:picLocks noChangeAspect="1" noChangeArrowheads="1"/>
          </p:cNvPicPr>
          <p:nvPr/>
        </p:nvPicPr>
        <p:blipFill>
          <a:blip r:embed="rId9" cstate="print"/>
          <a:srcRect l="11912" r="21381"/>
          <a:stretch>
            <a:fillRect/>
          </a:stretch>
        </p:blipFill>
        <p:spPr bwMode="auto">
          <a:xfrm>
            <a:off x="6876256" y="2420888"/>
            <a:ext cx="2016224" cy="2016000"/>
          </a:xfrm>
          <a:prstGeom prst="rect">
            <a:avLst/>
          </a:prstGeom>
          <a:noFill/>
        </p:spPr>
      </p:pic>
      <p:pic>
        <p:nvPicPr>
          <p:cNvPr id="1034" name="Picture 10" descr="C:\Users\aoliver\Downloads\10865730_737899469611506_5322776249714824712_o.jpg"/>
          <p:cNvPicPr>
            <a:picLocks noChangeAspect="1" noChangeArrowheads="1"/>
          </p:cNvPicPr>
          <p:nvPr/>
        </p:nvPicPr>
        <p:blipFill>
          <a:blip r:embed="rId10" cstate="print"/>
          <a:srcRect l="23810" r="9524"/>
          <a:stretch>
            <a:fillRect/>
          </a:stretch>
        </p:blipFill>
        <p:spPr bwMode="auto">
          <a:xfrm>
            <a:off x="2483768" y="4652151"/>
            <a:ext cx="2016224" cy="2017209"/>
          </a:xfrm>
          <a:prstGeom prst="rect">
            <a:avLst/>
          </a:prstGeom>
          <a:noFill/>
        </p:spPr>
      </p:pic>
      <p:pic>
        <p:nvPicPr>
          <p:cNvPr id="1035" name="Picture 11" descr="C:\Users\aoliver\Downloads\10934092_737900986278021_9013309997830023250_o.jpg"/>
          <p:cNvPicPr>
            <a:picLocks noChangeAspect="1" noChangeArrowheads="1"/>
          </p:cNvPicPr>
          <p:nvPr/>
        </p:nvPicPr>
        <p:blipFill>
          <a:blip r:embed="rId11" cstate="print"/>
          <a:srcRect l="30036" r="3257"/>
          <a:stretch>
            <a:fillRect/>
          </a:stretch>
        </p:blipFill>
        <p:spPr bwMode="auto">
          <a:xfrm>
            <a:off x="4716016" y="4653360"/>
            <a:ext cx="2016223" cy="2016000"/>
          </a:xfrm>
          <a:prstGeom prst="rect">
            <a:avLst/>
          </a:prstGeom>
          <a:noFill/>
        </p:spPr>
      </p:pic>
      <p:pic>
        <p:nvPicPr>
          <p:cNvPr id="2050" name="Picture 2" descr="C:\Users\aoliver\Downloads\10636480_737900809611372_6600094568731539534_o.jpg"/>
          <p:cNvPicPr>
            <a:picLocks noChangeAspect="1" noChangeArrowheads="1"/>
          </p:cNvPicPr>
          <p:nvPr/>
        </p:nvPicPr>
        <p:blipFill>
          <a:blip r:embed="rId12" cstate="print"/>
          <a:srcRect l="14295" r="18999"/>
          <a:stretch>
            <a:fillRect/>
          </a:stretch>
        </p:blipFill>
        <p:spPr bwMode="auto">
          <a:xfrm>
            <a:off x="6876256" y="4653360"/>
            <a:ext cx="2016224" cy="2016000"/>
          </a:xfrm>
          <a:prstGeom prst="rect">
            <a:avLst/>
          </a:prstGeom>
          <a:noFill/>
        </p:spPr>
      </p:pic>
      <p:pic>
        <p:nvPicPr>
          <p:cNvPr id="2051" name="Picture 3" descr="C:\Users\aoliver\Downloads\10830711_708371829230937_5974145656570691254_o.jpg"/>
          <p:cNvPicPr>
            <a:picLocks noChangeAspect="1" noChangeArrowheads="1"/>
          </p:cNvPicPr>
          <p:nvPr/>
        </p:nvPicPr>
        <p:blipFill>
          <a:blip r:embed="rId13" cstate="print"/>
          <a:srcRect l="17825" r="15469"/>
          <a:stretch>
            <a:fillRect/>
          </a:stretch>
        </p:blipFill>
        <p:spPr bwMode="auto">
          <a:xfrm>
            <a:off x="2483768" y="188640"/>
            <a:ext cx="2016224" cy="2016000"/>
          </a:xfrm>
          <a:prstGeom prst="rect">
            <a:avLst/>
          </a:prstGeom>
          <a:noFill/>
        </p:spPr>
      </p:pic>
      <p:pic>
        <p:nvPicPr>
          <p:cNvPr id="2052" name="Picture 4" descr="C:\Users\aoliver\Downloads\10915353_737899286278191_3199893790274391448_o.jpg"/>
          <p:cNvPicPr>
            <a:picLocks noChangeAspect="1" noChangeArrowheads="1"/>
          </p:cNvPicPr>
          <p:nvPr/>
        </p:nvPicPr>
        <p:blipFill>
          <a:blip r:embed="rId14" cstate="print"/>
          <a:srcRect t="4765" b="28529"/>
          <a:stretch>
            <a:fillRect/>
          </a:stretch>
        </p:blipFill>
        <p:spPr bwMode="auto">
          <a:xfrm>
            <a:off x="251520" y="4653136"/>
            <a:ext cx="2016000" cy="20162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smoon\Documents\2014 work\CAVINs_and_Cancer\Cavins_Experiments_cavin2_and_3\DATA organization\SAA(day15)-(2)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5220" y="1369310"/>
            <a:ext cx="7011116" cy="3211818"/>
          </a:xfrm>
          <a:prstGeom prst="rect">
            <a:avLst/>
          </a:prstGeom>
          <a:noFill/>
        </p:spPr>
      </p:pic>
      <p:pic>
        <p:nvPicPr>
          <p:cNvPr id="5" name="Picture 7" descr="C:\Users\smoon\Documents\2014 work\CAVINs_and_Cancer\Cavins_Experiments_cavin2_and_3\DATA organization\SAA-6wellplate.tif"/>
          <p:cNvPicPr>
            <a:picLocks noChangeAspect="1" noChangeArrowheads="1"/>
          </p:cNvPicPr>
          <p:nvPr/>
        </p:nvPicPr>
        <p:blipFill>
          <a:blip r:embed="rId3" cstate="print"/>
          <a:srcRect t="3435" b="5204"/>
          <a:stretch>
            <a:fillRect/>
          </a:stretch>
        </p:blipFill>
        <p:spPr bwMode="auto">
          <a:xfrm>
            <a:off x="755576" y="4869160"/>
            <a:ext cx="4230100" cy="1755940"/>
          </a:xfrm>
          <a:prstGeom prst="rect">
            <a:avLst/>
          </a:prstGeom>
          <a:noFill/>
        </p:spPr>
      </p:pic>
      <p:pic>
        <p:nvPicPr>
          <p:cNvPr id="6" name="Picture 2" descr="C:\Users\smoon\Documents\2014 work\CAVINs_and_Cancer\Cavins_Experiments_cavin2_and_3\DATA organization\Copy of %s of 50 pixels.tif"/>
          <p:cNvPicPr>
            <a:picLocks noChangeAspect="1" noChangeArrowheads="1"/>
          </p:cNvPicPr>
          <p:nvPr/>
        </p:nvPicPr>
        <p:blipFill>
          <a:blip r:embed="rId4" cstate="print"/>
          <a:srcRect r="8258"/>
          <a:stretch>
            <a:fillRect/>
          </a:stretch>
        </p:blipFill>
        <p:spPr bwMode="auto">
          <a:xfrm>
            <a:off x="5004048" y="4509120"/>
            <a:ext cx="2685223" cy="230425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Reduced anchorage independent growth in PC3 cells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7857710" y="5949280"/>
            <a:ext cx="1106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Harriet &amp; </a:t>
            </a:r>
          </a:p>
          <a:p>
            <a:r>
              <a:rPr lang="en-AU" dirty="0" smtClean="0"/>
              <a:t>Sunny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err="1" smtClean="0"/>
              <a:t>Cavin</a:t>
            </a:r>
            <a:r>
              <a:rPr lang="en-AU" dirty="0" smtClean="0"/>
              <a:t> expression in prostate cancer cell lines</a:t>
            </a:r>
            <a:endParaRPr lang="en-AU" dirty="0"/>
          </a:p>
        </p:txBody>
      </p:sp>
      <p:pic>
        <p:nvPicPr>
          <p:cNvPr id="4" name="Picture 2" descr="C:\Users\smoon\Documents\2014 work\CAVINs_and_Cancer\Cavins_Experiments_cavin2_and_3\DATA organization\Prostate_cavin2_3.tif"/>
          <p:cNvPicPr>
            <a:picLocks noChangeAspect="1" noChangeArrowheads="1"/>
          </p:cNvPicPr>
          <p:nvPr/>
        </p:nvPicPr>
        <p:blipFill>
          <a:blip r:embed="rId2" cstate="print"/>
          <a:srcRect b="4889"/>
          <a:stretch>
            <a:fillRect/>
          </a:stretch>
        </p:blipFill>
        <p:spPr bwMode="auto">
          <a:xfrm>
            <a:off x="2411760" y="1772816"/>
            <a:ext cx="5082153" cy="445491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028384" y="6093296"/>
            <a:ext cx="7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Sunny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Non-</a:t>
            </a:r>
            <a:r>
              <a:rPr lang="en-AU" dirty="0" err="1" smtClean="0"/>
              <a:t>caveolar</a:t>
            </a:r>
            <a:r>
              <a:rPr lang="en-AU" dirty="0" smtClean="0"/>
              <a:t> roles of cavin-2 and cavin-3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4008" y="2276872"/>
            <a:ext cx="3898776" cy="3600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AU" sz="2400" dirty="0" smtClean="0"/>
              <a:t>Binds to PKC</a:t>
            </a:r>
            <a:r>
              <a:rPr lang="el-GR" sz="2400" dirty="0" smtClean="0">
                <a:latin typeface="Calibri"/>
              </a:rPr>
              <a:t>δ</a:t>
            </a:r>
            <a:endParaRPr lang="en-AU" sz="2400" dirty="0" smtClean="0">
              <a:latin typeface="Calibri"/>
            </a:endParaRPr>
          </a:p>
          <a:p>
            <a:pPr>
              <a:spcAft>
                <a:spcPts val="600"/>
              </a:spcAft>
            </a:pPr>
            <a:r>
              <a:rPr lang="en-AU" sz="2400" dirty="0" smtClean="0">
                <a:latin typeface="Calibri"/>
              </a:rPr>
              <a:t>Expression induced by serum starvation</a:t>
            </a:r>
          </a:p>
          <a:p>
            <a:pPr>
              <a:spcAft>
                <a:spcPts val="600"/>
              </a:spcAft>
            </a:pPr>
            <a:r>
              <a:rPr lang="en-AU" sz="2400" dirty="0" smtClean="0">
                <a:latin typeface="Calibri"/>
              </a:rPr>
              <a:t>Involved in circadian oscillation </a:t>
            </a:r>
          </a:p>
          <a:p>
            <a:pPr>
              <a:spcAft>
                <a:spcPts val="600"/>
              </a:spcAft>
            </a:pPr>
            <a:r>
              <a:rPr lang="en-AU" sz="2400" dirty="0" smtClean="0">
                <a:latin typeface="Calibri"/>
              </a:rPr>
              <a:t>Cavin-3 increases </a:t>
            </a:r>
            <a:r>
              <a:rPr lang="en-AU" sz="2400" dirty="0" err="1" smtClean="0">
                <a:latin typeface="Calibri"/>
              </a:rPr>
              <a:t>pERK</a:t>
            </a:r>
            <a:r>
              <a:rPr lang="en-AU" sz="2400" dirty="0" smtClean="0">
                <a:latin typeface="Calibri"/>
              </a:rPr>
              <a:t> and decreases </a:t>
            </a:r>
            <a:r>
              <a:rPr lang="en-AU" sz="2400" dirty="0" err="1" smtClean="0">
                <a:latin typeface="Calibri"/>
              </a:rPr>
              <a:t>pAkt</a:t>
            </a:r>
            <a:r>
              <a:rPr lang="en-AU" sz="2400" dirty="0" smtClean="0">
                <a:latin typeface="Calibri"/>
              </a:rPr>
              <a:t> in human fibroblasts</a:t>
            </a:r>
          </a:p>
          <a:p>
            <a:endParaRPr lang="en-AU" dirty="0" smtClean="0">
              <a:latin typeface="Calibri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27584" y="2359421"/>
            <a:ext cx="3826768" cy="344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Binds to PKC</a:t>
            </a:r>
            <a:r>
              <a:rPr lang="el-GR" sz="2400" dirty="0" smtClean="0">
                <a:latin typeface="Calibri"/>
              </a:rPr>
              <a:t>α</a:t>
            </a:r>
            <a:endParaRPr kumimoji="0" lang="en-AU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Expression induced by serum starvation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AU" sz="2400" dirty="0" smtClean="0">
                <a:latin typeface="Calibri"/>
              </a:rPr>
              <a:t>miR206 suppresses cavin-2 and suppresses migration and proliferation in HEK 293T and SH SY5Y cells</a:t>
            </a:r>
            <a:endParaRPr kumimoji="0" lang="en-AU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7584" y="5877272"/>
            <a:ext cx="5419328" cy="711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Cell</a:t>
            </a:r>
            <a:r>
              <a:rPr kumimoji="0" lang="en-AU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cycle progression?</a:t>
            </a:r>
            <a:endParaRPr kumimoji="0" lang="en-A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1700808"/>
            <a:ext cx="1425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>
                <a:solidFill>
                  <a:srgbClr val="009900"/>
                </a:solidFill>
              </a:rPr>
              <a:t>Cavin-2</a:t>
            </a:r>
            <a:endParaRPr lang="en-AU" dirty="0">
              <a:solidFill>
                <a:srgbClr val="0099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4008" y="1628800"/>
            <a:ext cx="1425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>
                <a:solidFill>
                  <a:srgbClr val="FF0000"/>
                </a:solidFill>
              </a:rPr>
              <a:t>Cavin-3</a:t>
            </a:r>
            <a:endParaRPr lang="en-AU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pERK</a:t>
            </a:r>
            <a:r>
              <a:rPr lang="en-AU" dirty="0" smtClean="0"/>
              <a:t> and </a:t>
            </a:r>
            <a:r>
              <a:rPr lang="en-AU" dirty="0" err="1" smtClean="0"/>
              <a:t>pAkt</a:t>
            </a:r>
            <a:endParaRPr lang="en-AU" dirty="0"/>
          </a:p>
        </p:txBody>
      </p:sp>
      <p:pic>
        <p:nvPicPr>
          <p:cNvPr id="3" name="Picture 10" descr="C:\Users\smoon\Documents\2014 work\CAVINs_and_Cancer\Cavins_Experiments_cavin2_and_3\PC3_phosphoblots\phsopho1\Summary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567" y="1966470"/>
            <a:ext cx="2664296" cy="3194837"/>
          </a:xfrm>
          <a:prstGeom prst="rect">
            <a:avLst/>
          </a:prstGeom>
          <a:noFill/>
        </p:spPr>
      </p:pic>
      <p:pic>
        <p:nvPicPr>
          <p:cNvPr id="4" name="Picture 11" descr="C:\Users\smoon\Documents\2014 work\CAVINs_and_Cancer\Cavins_Experiments_cavin2_and_3\PC3_phosphoblots\phospho2\Summar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5678" y="2886823"/>
            <a:ext cx="2422746" cy="2247999"/>
          </a:xfrm>
          <a:prstGeom prst="rect">
            <a:avLst/>
          </a:prstGeom>
          <a:noFill/>
        </p:spPr>
      </p:pic>
      <p:pic>
        <p:nvPicPr>
          <p:cNvPr id="5" name="Picture 12" descr="C:\Users\smoon\Documents\2014 work\CAVINs_and_Cancer\Cavins_Experiments_cavin2_and_3\PC3_phosphoblots\phospho3\Summar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62596" y="2893060"/>
            <a:ext cx="2334723" cy="224144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51520" y="5051407"/>
            <a:ext cx="24224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50" dirty="0" smtClean="0"/>
              <a:t>G: GFP control | C2: cavin-2 | C3: cavin-3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1412776"/>
            <a:ext cx="7822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3 hours serum starvation → serum (10% FBS/RPMI for 15 min) </a:t>
            </a:r>
            <a:r>
              <a:rPr lang="en-AU" dirty="0" smtClean="0">
                <a:sym typeface="Wingdings" pitchFamily="2" charset="2"/>
              </a:rPr>
              <a:t>→ total cell </a:t>
            </a:r>
            <a:r>
              <a:rPr lang="en-AU" dirty="0" err="1" smtClean="0">
                <a:sym typeface="Wingdings" pitchFamily="2" charset="2"/>
              </a:rPr>
              <a:t>lysates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827584" y="1844824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i="1" dirty="0" smtClean="0"/>
              <a:t>Exp. 1</a:t>
            </a:r>
            <a:endParaRPr lang="en-AU" sz="1400" b="1" i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880" y="1844824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i="1" dirty="0" smtClean="0"/>
              <a:t>Exp</a:t>
            </a:r>
            <a:r>
              <a:rPr lang="en-AU" sz="1400" b="1" i="1" smtClean="0"/>
              <a:t>. </a:t>
            </a:r>
            <a:r>
              <a:rPr lang="en-AU" sz="1400" b="1" i="1" dirty="0" smtClean="0"/>
              <a:t>2</a:t>
            </a:r>
            <a:endParaRPr lang="en-AU" sz="1400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6031534" y="1844824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i="1" dirty="0" smtClean="0"/>
              <a:t>Exp. 3</a:t>
            </a:r>
            <a:endParaRPr lang="en-AU" sz="1400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8028384" y="6093296"/>
            <a:ext cx="7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Sunny</a:t>
            </a:r>
            <a:endParaRPr lang="en-AU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67544" y="5445224"/>
            <a:ext cx="8229600" cy="128560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Cavin-2 decreased </a:t>
            </a:r>
            <a:r>
              <a:rPr kumimoji="0" lang="en-A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pAkt</a:t>
            </a:r>
            <a:endParaRPr kumimoji="0" lang="en-AU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AU" sz="2400" dirty="0" smtClean="0"/>
              <a:t>Cavin-3 decreased </a:t>
            </a:r>
            <a:r>
              <a:rPr lang="en-AU" sz="2400" dirty="0" err="1" smtClean="0"/>
              <a:t>pAkt</a:t>
            </a:r>
            <a:r>
              <a:rPr lang="en-AU" sz="2400" dirty="0" smtClean="0"/>
              <a:t> and pERK-1/2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Cell cycle progression</a:t>
            </a:r>
            <a:endParaRPr lang="en-AU" dirty="0"/>
          </a:p>
        </p:txBody>
      </p:sp>
      <p:pic>
        <p:nvPicPr>
          <p:cNvPr id="1026" name="Picture 2" descr="T:\uqdi\Cancer\Hill Group\Amanda\Cavins data\ARVEC data\G1 to SG2M ratio.jpg"/>
          <p:cNvPicPr>
            <a:picLocks noChangeAspect="1" noChangeArrowheads="1"/>
          </p:cNvPicPr>
          <p:nvPr/>
        </p:nvPicPr>
        <p:blipFill>
          <a:blip r:embed="rId2" cstate="print"/>
          <a:srcRect r="25238"/>
          <a:stretch>
            <a:fillRect/>
          </a:stretch>
        </p:blipFill>
        <p:spPr bwMode="auto">
          <a:xfrm>
            <a:off x="4572000" y="3933056"/>
            <a:ext cx="3384376" cy="2880320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35496" y="1700808"/>
            <a:ext cx="4597479" cy="4354355"/>
            <a:chOff x="251520" y="2032539"/>
            <a:chExt cx="4597479" cy="4354355"/>
          </a:xfrm>
        </p:grpSpPr>
        <p:pic>
          <p:nvPicPr>
            <p:cNvPr id="5" name="Picture 2" descr="C:\Users\smoon\Documents\2014 work\CAVINs_and_Cancer\Cavins_Experiments_cavin2_and_3\cell cycle analysis\1st exp\SunnyPC3_DNA_histograms.e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1520" y="2032539"/>
              <a:ext cx="4518670" cy="4354355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683568" y="2132856"/>
              <a:ext cx="13862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b="1" dirty="0" smtClean="0"/>
                <a:t>Number of cells</a:t>
              </a:r>
              <a:endParaRPr lang="en-AU" sz="1200" b="1" dirty="0"/>
            </a:p>
          </p:txBody>
        </p:sp>
        <p:sp>
          <p:nvSpPr>
            <p:cNvPr id="7" name="TextBox 6"/>
            <p:cNvSpPr txBox="1"/>
            <p:nvPr/>
          </p:nvSpPr>
          <p:spPr>
            <a:xfrm rot="5400000">
              <a:off x="4415710" y="2577178"/>
              <a:ext cx="5895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b="1" dirty="0" smtClean="0"/>
                <a:t>Gene</a:t>
              </a:r>
              <a:endParaRPr lang="en-AU" sz="1200" b="1" dirty="0"/>
            </a:p>
          </p:txBody>
        </p:sp>
      </p:grpSp>
      <p:pic>
        <p:nvPicPr>
          <p:cNvPr id="8" name="Picture 4" descr="http://www2.le.ac.uk/departments/genetics/vgec/diagrams/22-Cell-cycle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20072" y="1490544"/>
            <a:ext cx="2907752" cy="2442512"/>
          </a:xfrm>
          <a:prstGeom prst="rect">
            <a:avLst/>
          </a:prstGeom>
          <a:noFill/>
        </p:spPr>
      </p:pic>
      <p:pic>
        <p:nvPicPr>
          <p:cNvPr id="10" name="Picture 2" descr="T:\uqdi\Cancer\Hill Group\Amanda\Cavins data\ARVEC data\G1 to SG2M ratio.jpg"/>
          <p:cNvPicPr>
            <a:picLocks noChangeAspect="1" noChangeArrowheads="1"/>
          </p:cNvPicPr>
          <p:nvPr/>
        </p:nvPicPr>
        <p:blipFill>
          <a:blip r:embed="rId2" cstate="print"/>
          <a:srcRect l="76353" t="7500" b="62500"/>
          <a:stretch>
            <a:fillRect/>
          </a:stretch>
        </p:blipFill>
        <p:spPr bwMode="auto">
          <a:xfrm>
            <a:off x="7884368" y="4221088"/>
            <a:ext cx="1070488" cy="864096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79512" y="6093296"/>
            <a:ext cx="2560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Sunny</a:t>
            </a:r>
          </a:p>
          <a:p>
            <a:r>
              <a:rPr lang="en-AU" dirty="0" err="1" smtClean="0"/>
              <a:t>Duka</a:t>
            </a:r>
            <a:r>
              <a:rPr lang="en-AU" dirty="0" smtClean="0"/>
              <a:t> and </a:t>
            </a:r>
            <a:r>
              <a:rPr lang="en-AU" dirty="0" err="1" smtClean="0"/>
              <a:t>Ramya</a:t>
            </a:r>
            <a:r>
              <a:rPr lang="en-AU" dirty="0" smtClean="0"/>
              <a:t> (ARVEC)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LNCaP</a:t>
            </a:r>
            <a:r>
              <a:rPr lang="en-AU" dirty="0" smtClean="0"/>
              <a:t> cells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Androgen-sensitive, derived from lymph node metastasis</a:t>
            </a:r>
          </a:p>
          <a:p>
            <a:r>
              <a:rPr lang="en-AU" dirty="0" smtClean="0"/>
              <a:t>Less aggressive than PC3 cells</a:t>
            </a:r>
          </a:p>
          <a:p>
            <a:r>
              <a:rPr lang="en-AU" dirty="0" smtClean="0"/>
              <a:t>Do not express any </a:t>
            </a:r>
            <a:r>
              <a:rPr lang="en-AU" dirty="0" err="1" smtClean="0"/>
              <a:t>caveolins</a:t>
            </a:r>
            <a:r>
              <a:rPr lang="en-AU" dirty="0" smtClean="0"/>
              <a:t> or </a:t>
            </a:r>
            <a:r>
              <a:rPr lang="en-AU" dirty="0" err="1" smtClean="0"/>
              <a:t>cavins</a:t>
            </a:r>
            <a:endParaRPr lang="en-AU" dirty="0" smtClean="0"/>
          </a:p>
          <a:p>
            <a:r>
              <a:rPr lang="en-AU" dirty="0" smtClean="0"/>
              <a:t>Expect similar results to PC3 cells when over-expressing cavin-2 and cavin-3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LNCaP</a:t>
            </a:r>
            <a:r>
              <a:rPr lang="en-AU" dirty="0" smtClean="0"/>
              <a:t> stable cell line generation</a:t>
            </a:r>
            <a:endParaRPr lang="en-AU" dirty="0"/>
          </a:p>
        </p:txBody>
      </p:sp>
      <p:pic>
        <p:nvPicPr>
          <p:cNvPr id="6" name="Picture 2" descr="C:\Users\smoon\Documents\2014 work\CAVINs_and_Cancer\Cavins_Experiments_cavin2_and_3\comparison(PC3 and LNCaP)\Summary(Cavin2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29129" y="2586366"/>
            <a:ext cx="2880320" cy="4039285"/>
          </a:xfrm>
          <a:prstGeom prst="rect">
            <a:avLst/>
          </a:prstGeom>
          <a:noFill/>
        </p:spPr>
      </p:pic>
      <p:pic>
        <p:nvPicPr>
          <p:cNvPr id="7" name="Picture 3" descr="C:\Users\smoon\Documents\2014 work\CAVINs_and_Cancer\Cavins_Experiments_cavin2_and_3\comparison(PC3 and LNCaP)\Summary(Cavin3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1417" y="2514358"/>
            <a:ext cx="2822583" cy="4343642"/>
          </a:xfrm>
          <a:prstGeom prst="rect">
            <a:avLst/>
          </a:prstGeom>
          <a:noFill/>
        </p:spPr>
      </p:pic>
      <p:graphicFrame>
        <p:nvGraphicFramePr>
          <p:cNvPr id="9" name="차트 2"/>
          <p:cNvGraphicFramePr/>
          <p:nvPr/>
        </p:nvGraphicFramePr>
        <p:xfrm>
          <a:off x="539552" y="1340768"/>
          <a:ext cx="3730734" cy="285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467544" y="4581128"/>
            <a:ext cx="3312368" cy="1540768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Very</a:t>
            </a:r>
            <a:r>
              <a:rPr kumimoji="0" lang="en-AU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low expression using </a:t>
            </a:r>
            <a:r>
              <a:rPr kumimoji="0" lang="en-AU" sz="2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lentivirus</a:t>
            </a:r>
            <a:r>
              <a:rPr kumimoji="0" lang="en-AU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transduction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52656" y="6444044"/>
            <a:ext cx="7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Sunny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err="1" smtClean="0"/>
              <a:t>LNCaP</a:t>
            </a:r>
            <a:r>
              <a:rPr lang="en-AU" dirty="0" smtClean="0"/>
              <a:t> </a:t>
            </a:r>
            <a:r>
              <a:rPr lang="en-AU" dirty="0" err="1" smtClean="0"/>
              <a:t>transfections</a:t>
            </a:r>
            <a:r>
              <a:rPr lang="en-AU" dirty="0" smtClean="0"/>
              <a:t> using </a:t>
            </a:r>
            <a:r>
              <a:rPr lang="en-AU" dirty="0" err="1" smtClean="0"/>
              <a:t>lipofectamine</a:t>
            </a:r>
            <a:r>
              <a:rPr lang="en-AU" dirty="0" smtClean="0"/>
              <a:t> 2000</a:t>
            </a:r>
            <a:endParaRPr lang="en-AU" dirty="0"/>
          </a:p>
        </p:txBody>
      </p:sp>
      <p:pic>
        <p:nvPicPr>
          <p:cNvPr id="1026" name="Picture 2" descr="T:\uqdi\Cancer\Hill Group\Amanda\Cavins data\LNCaP transfections\IF\LNCaP transfections.jpg"/>
          <p:cNvPicPr>
            <a:picLocks noChangeAspect="1" noChangeArrowheads="1"/>
          </p:cNvPicPr>
          <p:nvPr/>
        </p:nvPicPr>
        <p:blipFill>
          <a:blip r:embed="rId2" cstate="print"/>
          <a:srcRect l="7136" t="17921" r="1421" b="31823"/>
          <a:stretch>
            <a:fillRect/>
          </a:stretch>
        </p:blipFill>
        <p:spPr bwMode="auto">
          <a:xfrm>
            <a:off x="4109616" y="1971997"/>
            <a:ext cx="4998888" cy="3885579"/>
          </a:xfrm>
          <a:prstGeom prst="rect">
            <a:avLst/>
          </a:prstGeom>
          <a:noFill/>
        </p:spPr>
      </p:pic>
      <p:pic>
        <p:nvPicPr>
          <p:cNvPr id="4" name="Picture 2" descr="T:\uqdi\Cancer\Hill Group\Amanda\Cavins data\LNCaP transfections\WB.jpg"/>
          <p:cNvPicPr>
            <a:picLocks noChangeAspect="1" noChangeArrowheads="1"/>
          </p:cNvPicPr>
          <p:nvPr/>
        </p:nvPicPr>
        <p:blipFill>
          <a:blip r:embed="rId3" cstate="print"/>
          <a:srcRect l="30481" t="26939" r="41896" b="60938"/>
          <a:stretch>
            <a:fillRect/>
          </a:stretch>
        </p:blipFill>
        <p:spPr bwMode="auto">
          <a:xfrm>
            <a:off x="179512" y="2044005"/>
            <a:ext cx="3923928" cy="244827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83568" y="4924325"/>
            <a:ext cx="3240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AU" sz="2800" dirty="0" smtClean="0"/>
              <a:t> ~70% </a:t>
            </a:r>
            <a:r>
              <a:rPr lang="en-AU" sz="2800" dirty="0" err="1" smtClean="0"/>
              <a:t>transfection</a:t>
            </a:r>
            <a:endParaRPr lang="en-AU" sz="2800" dirty="0" smtClean="0"/>
          </a:p>
          <a:p>
            <a:pPr>
              <a:buFont typeface="Arial" pitchFamily="34" charset="0"/>
              <a:buChar char="•"/>
            </a:pPr>
            <a:r>
              <a:rPr lang="en-AU" sz="2800" dirty="0" smtClean="0"/>
              <a:t> Lower expression than PC3 cells </a:t>
            </a:r>
            <a:endParaRPr lang="en-A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Cavin-2 and Cavin-3 knockdown in DU145 cells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3347864" y="2060848"/>
            <a:ext cx="763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Day 1</a:t>
            </a:r>
            <a:endParaRPr lang="en-AU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392762" y="2060848"/>
            <a:ext cx="763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Day 2</a:t>
            </a:r>
            <a:endParaRPr lang="en-A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408986" y="2060848"/>
            <a:ext cx="763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Day 3</a:t>
            </a:r>
            <a:endParaRPr lang="en-AU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732240" y="4509120"/>
            <a:ext cx="763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Day 4</a:t>
            </a:r>
            <a:endParaRPr lang="en-AU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555776" y="2492896"/>
            <a:ext cx="22322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Transfect with </a:t>
            </a:r>
            <a:r>
              <a:rPr lang="en-AU" sz="2800" dirty="0" err="1" smtClean="0"/>
              <a:t>siRNA</a:t>
            </a:r>
            <a:r>
              <a:rPr lang="en-AU" sz="2800" dirty="0" smtClean="0"/>
              <a:t> using </a:t>
            </a:r>
            <a:r>
              <a:rPr lang="en-AU" sz="2800" dirty="0" err="1" smtClean="0"/>
              <a:t>lipofectamine</a:t>
            </a:r>
            <a:endParaRPr lang="en-AU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004048" y="2690917"/>
            <a:ext cx="1368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Change media</a:t>
            </a:r>
            <a:endParaRPr lang="en-AU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732240" y="2476053"/>
            <a:ext cx="20162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Second round of </a:t>
            </a:r>
            <a:r>
              <a:rPr lang="en-AU" sz="2800" dirty="0" err="1" smtClean="0"/>
              <a:t>transfection</a:t>
            </a:r>
            <a:endParaRPr lang="en-AU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5868144" y="4941168"/>
            <a:ext cx="2232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Split cells to 2 wells each </a:t>
            </a:r>
            <a:endParaRPr lang="en-AU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79512" y="2690917"/>
            <a:ext cx="2016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Plate cells in 6 well plate</a:t>
            </a:r>
            <a:endParaRPr lang="en-AU" sz="28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195736" y="3212976"/>
            <a:ext cx="36004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44008" y="3212976"/>
            <a:ext cx="36004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444208" y="3212976"/>
            <a:ext cx="36004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452320" y="4005064"/>
            <a:ext cx="288032" cy="4320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076056" y="5301208"/>
            <a:ext cx="64807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771800" y="4797152"/>
            <a:ext cx="2232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Use after 6 or 24 hours</a:t>
            </a:r>
            <a:endParaRPr lang="en-A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89240"/>
            <a:ext cx="8229600" cy="536923"/>
          </a:xfrm>
        </p:spPr>
        <p:txBody>
          <a:bodyPr>
            <a:normAutofit fontScale="92500" lnSpcReduction="10000"/>
          </a:bodyPr>
          <a:lstStyle/>
          <a:p>
            <a:r>
              <a:rPr lang="en-AU" dirty="0" smtClean="0"/>
              <a:t>Successful knockdown of both cavin-2 and cavin-3</a:t>
            </a:r>
            <a:endParaRPr lang="en-AU" dirty="0"/>
          </a:p>
        </p:txBody>
      </p:sp>
      <p:pic>
        <p:nvPicPr>
          <p:cNvPr id="4" name="Picture 2" descr="T:\uqdi\Cancer\Hill Group\Amanda\Cavins data\DU145 knockdowns\knockdown blots.jpg"/>
          <p:cNvPicPr>
            <a:picLocks noChangeAspect="1" noChangeArrowheads="1"/>
          </p:cNvPicPr>
          <p:nvPr/>
        </p:nvPicPr>
        <p:blipFill>
          <a:blip r:embed="rId2" cstate="print"/>
          <a:srcRect l="30949" t="40370" r="26187" b="45966"/>
          <a:stretch>
            <a:fillRect/>
          </a:stretch>
        </p:blipFill>
        <p:spPr bwMode="auto">
          <a:xfrm>
            <a:off x="755576" y="1830422"/>
            <a:ext cx="7857873" cy="3542794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Cavin-2 and Cavin-3 knockdown in DU145 cells</a:t>
            </a:r>
            <a:endParaRPr kumimoji="0" lang="en-A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Cavin-2 and cavin-3 as tumour suppressors in prostate cancer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Lab Meeting</a:t>
            </a:r>
          </a:p>
          <a:p>
            <a:endParaRPr lang="en-AU" dirty="0" smtClean="0"/>
          </a:p>
          <a:p>
            <a:r>
              <a:rPr lang="en-AU" dirty="0" smtClean="0"/>
              <a:t>Amanda Oliver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1784"/>
            <a:ext cx="8229600" cy="1143000"/>
          </a:xfrm>
        </p:spPr>
        <p:txBody>
          <a:bodyPr/>
          <a:lstStyle/>
          <a:p>
            <a:r>
              <a:rPr lang="en-AU" dirty="0" smtClean="0"/>
              <a:t>GFP-trap experiment</a:t>
            </a:r>
            <a:endParaRPr lang="en-AU" dirty="0"/>
          </a:p>
        </p:txBody>
      </p:sp>
      <p:grpSp>
        <p:nvGrpSpPr>
          <p:cNvPr id="222" name="Group 221"/>
          <p:cNvGrpSpPr/>
          <p:nvPr/>
        </p:nvGrpSpPr>
        <p:grpSpPr>
          <a:xfrm>
            <a:off x="395536" y="1164227"/>
            <a:ext cx="8568952" cy="5145093"/>
            <a:chOff x="179512" y="891877"/>
            <a:chExt cx="8568952" cy="5145093"/>
          </a:xfrm>
        </p:grpSpPr>
        <p:sp>
          <p:nvSpPr>
            <p:cNvPr id="202" name="TextBox 201"/>
            <p:cNvSpPr txBox="1"/>
            <p:nvPr/>
          </p:nvSpPr>
          <p:spPr>
            <a:xfrm>
              <a:off x="251520" y="891877"/>
              <a:ext cx="244827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dirty="0" smtClean="0"/>
                <a:t>Remove 20</a:t>
              </a:r>
              <a:r>
                <a:rPr lang="el-GR" sz="2800" dirty="0" smtClean="0">
                  <a:latin typeface="Calibri"/>
                </a:rPr>
                <a:t>μ</a:t>
              </a:r>
              <a:r>
                <a:rPr lang="en-AU" sz="2800" dirty="0" smtClean="0">
                  <a:latin typeface="Calibri"/>
                </a:rPr>
                <a:t>g as starting material</a:t>
              </a:r>
              <a:endParaRPr lang="en-AU" sz="2800" dirty="0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2987824" y="2492896"/>
              <a:ext cx="201622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dirty="0" smtClean="0"/>
                <a:t>Add 1000</a:t>
              </a:r>
              <a:r>
                <a:rPr lang="el-GR" sz="2800" dirty="0" smtClean="0">
                  <a:latin typeface="Calibri"/>
                </a:rPr>
                <a:t>μ</a:t>
              </a:r>
              <a:r>
                <a:rPr lang="en-AU" sz="2800" dirty="0" smtClean="0">
                  <a:latin typeface="Calibri"/>
                </a:rPr>
                <a:t>g to GFP trap beads</a:t>
              </a:r>
              <a:endParaRPr lang="en-AU" sz="2800" dirty="0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5652120" y="1901150"/>
              <a:ext cx="2016224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dirty="0" smtClean="0"/>
                <a:t>Incubate for 1 hour on rotating wheel (4</a:t>
              </a:r>
              <a:r>
                <a:rPr lang="en-AU" sz="2800" dirty="0" smtClean="0">
                  <a:latin typeface="Calibri"/>
                </a:rPr>
                <a:t>°c)</a:t>
              </a:r>
              <a:endParaRPr lang="en-AU" sz="2800" dirty="0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6228184" y="4221088"/>
              <a:ext cx="252028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dirty="0" smtClean="0"/>
                <a:t>Wash to remove non-specifically bound proteins</a:t>
              </a:r>
              <a:endParaRPr lang="en-AU" sz="2800" dirty="0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179512" y="2766407"/>
              <a:ext cx="2592288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dirty="0" smtClean="0"/>
                <a:t>Collect cell </a:t>
              </a:r>
              <a:r>
                <a:rPr lang="en-AU" sz="2800" dirty="0" err="1" smtClean="0"/>
                <a:t>lysate</a:t>
              </a:r>
              <a:r>
                <a:rPr lang="en-AU" sz="2800" dirty="0" smtClean="0"/>
                <a:t> from 15cm dish of ~70% confluent cells</a:t>
              </a:r>
              <a:endParaRPr lang="en-AU" sz="2800" dirty="0"/>
            </a:p>
          </p:txBody>
        </p:sp>
        <p:cxnSp>
          <p:nvCxnSpPr>
            <p:cNvPr id="207" name="Straight Arrow Connector 206"/>
            <p:cNvCxnSpPr/>
            <p:nvPr/>
          </p:nvCxnSpPr>
          <p:spPr>
            <a:xfrm flipV="1">
              <a:off x="1475656" y="2204864"/>
              <a:ext cx="0" cy="43204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>
              <a:off x="2411760" y="3068960"/>
              <a:ext cx="576064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7092280" y="3645024"/>
              <a:ext cx="288032" cy="50405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 flipH="1">
              <a:off x="5580112" y="5229200"/>
              <a:ext cx="648072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TextBox 211"/>
            <p:cNvSpPr txBox="1"/>
            <p:nvPr/>
          </p:nvSpPr>
          <p:spPr>
            <a:xfrm>
              <a:off x="3347864" y="4725144"/>
              <a:ext cx="223224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dirty="0" smtClean="0"/>
                <a:t>Boil in sample buffer</a:t>
              </a:r>
              <a:endParaRPr lang="en-AU" sz="2800" dirty="0"/>
            </a:p>
          </p:txBody>
        </p:sp>
        <p:cxnSp>
          <p:nvCxnSpPr>
            <p:cNvPr id="219" name="Straight Arrow Connector 218"/>
            <p:cNvCxnSpPr/>
            <p:nvPr/>
          </p:nvCxnSpPr>
          <p:spPr>
            <a:xfrm>
              <a:off x="5076056" y="3068960"/>
              <a:ext cx="576064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3" name="Content Placeholder 2"/>
          <p:cNvSpPr>
            <a:spLocks noGrp="1"/>
          </p:cNvSpPr>
          <p:nvPr>
            <p:ph idx="1"/>
          </p:nvPr>
        </p:nvSpPr>
        <p:spPr>
          <a:xfrm>
            <a:off x="457200" y="6280720"/>
            <a:ext cx="8229600" cy="532656"/>
          </a:xfrm>
        </p:spPr>
        <p:txBody>
          <a:bodyPr>
            <a:normAutofit/>
          </a:bodyPr>
          <a:lstStyle/>
          <a:p>
            <a:r>
              <a:rPr lang="en-AU" sz="2400" dirty="0" smtClean="0"/>
              <a:t>Co-</a:t>
            </a:r>
            <a:r>
              <a:rPr lang="en-AU" sz="2400" dirty="0" err="1" smtClean="0"/>
              <a:t>precipiate</a:t>
            </a:r>
            <a:r>
              <a:rPr lang="en-AU" sz="2400" dirty="0" smtClean="0"/>
              <a:t> proteins bound to cavin-2 and cavin-3</a:t>
            </a:r>
            <a:endParaRPr lang="en-A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125760"/>
            <a:ext cx="3549080" cy="1143000"/>
          </a:xfrm>
        </p:spPr>
        <p:txBody>
          <a:bodyPr/>
          <a:lstStyle/>
          <a:p>
            <a:r>
              <a:rPr lang="en-AU" dirty="0" smtClean="0"/>
              <a:t>GFP-trap</a:t>
            </a:r>
            <a:endParaRPr lang="en-AU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23528" y="2000597"/>
            <a:ext cx="3250704" cy="4857403"/>
          </a:xfrm>
        </p:spPr>
        <p:txBody>
          <a:bodyPr/>
          <a:lstStyle/>
          <a:p>
            <a:r>
              <a:rPr lang="en-AU" dirty="0" smtClean="0"/>
              <a:t>No GFP in GFP control cell line </a:t>
            </a:r>
            <a:endParaRPr lang="en-AU" dirty="0"/>
          </a:p>
        </p:txBody>
      </p:sp>
      <p:grpSp>
        <p:nvGrpSpPr>
          <p:cNvPr id="7" name="Group 6"/>
          <p:cNvGrpSpPr/>
          <p:nvPr/>
        </p:nvGrpSpPr>
        <p:grpSpPr>
          <a:xfrm>
            <a:off x="3203848" y="332656"/>
            <a:ext cx="5760640" cy="6166838"/>
            <a:chOff x="3203848" y="332656"/>
            <a:chExt cx="5760640" cy="6166838"/>
          </a:xfrm>
        </p:grpSpPr>
        <p:pic>
          <p:nvPicPr>
            <p:cNvPr id="1026" name="Picture 2" descr="T:\uqdi\Cancer\Hill Group\Amanda\Cavins data\GFP trap\Blots\GFP trap test unsorted.jpg"/>
            <p:cNvPicPr>
              <a:picLocks noChangeAspect="1" noChangeArrowheads="1"/>
            </p:cNvPicPr>
            <p:nvPr/>
          </p:nvPicPr>
          <p:blipFill>
            <a:blip r:embed="rId2" cstate="print"/>
            <a:srcRect l="34760" t="28960" r="29649" b="44101"/>
            <a:stretch>
              <a:fillRect/>
            </a:stretch>
          </p:blipFill>
          <p:spPr bwMode="auto">
            <a:xfrm>
              <a:off x="3203848" y="332656"/>
              <a:ext cx="5760640" cy="6166838"/>
            </a:xfrm>
            <a:prstGeom prst="rect">
              <a:avLst/>
            </a:prstGeom>
            <a:noFill/>
          </p:spPr>
        </p:pic>
        <p:sp>
          <p:nvSpPr>
            <p:cNvPr id="5" name="Rectangle 4"/>
            <p:cNvSpPr/>
            <p:nvPr/>
          </p:nvSpPr>
          <p:spPr>
            <a:xfrm>
              <a:off x="7308304" y="2420888"/>
              <a:ext cx="1224136" cy="5040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GFP trap with FACS sorted PC3 GFP control cells</a:t>
            </a:r>
            <a:endParaRPr lang="en-AU" dirty="0"/>
          </a:p>
        </p:txBody>
      </p:sp>
      <p:pic>
        <p:nvPicPr>
          <p:cNvPr id="1026" name="Picture 2" descr="T:\uqdi\Cancer\Hill Group\Amanda\Cavins data\GFP trap\Blots\GFP trap sorted cells.jpg"/>
          <p:cNvPicPr>
            <a:picLocks noChangeAspect="1" noChangeArrowheads="1"/>
          </p:cNvPicPr>
          <p:nvPr/>
        </p:nvPicPr>
        <p:blipFill>
          <a:blip r:embed="rId2" cstate="print"/>
          <a:srcRect l="29997" t="39217" r="30950" b="27109"/>
          <a:stretch>
            <a:fillRect/>
          </a:stretch>
        </p:blipFill>
        <p:spPr bwMode="auto">
          <a:xfrm>
            <a:off x="2555776" y="1628800"/>
            <a:ext cx="4104456" cy="50054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Future experiments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spcAft>
                <a:spcPts val="2400"/>
              </a:spcAft>
            </a:pPr>
            <a:r>
              <a:rPr lang="en-AU" sz="5800" dirty="0" smtClean="0"/>
              <a:t>Analysis of PC3 </a:t>
            </a:r>
            <a:r>
              <a:rPr lang="en-AU" sz="5800" dirty="0" err="1" smtClean="0"/>
              <a:t>transcriptomics</a:t>
            </a:r>
            <a:r>
              <a:rPr lang="en-AU" sz="5800" dirty="0" smtClean="0"/>
              <a:t> in cavin-2 and cavin-3 </a:t>
            </a:r>
            <a:r>
              <a:rPr lang="en-AU" sz="5800" dirty="0" err="1" smtClean="0"/>
              <a:t>overexpressors</a:t>
            </a:r>
            <a:endParaRPr lang="en-AU" sz="5800" dirty="0" smtClean="0"/>
          </a:p>
          <a:p>
            <a:pPr>
              <a:spcAft>
                <a:spcPts val="2400"/>
              </a:spcAft>
            </a:pPr>
            <a:r>
              <a:rPr lang="en-AU" sz="5800" dirty="0" smtClean="0"/>
              <a:t>GFP-trap to determine cavin-2 and cavin-3 binding partners in PC3 cells</a:t>
            </a:r>
          </a:p>
          <a:p>
            <a:pPr>
              <a:spcAft>
                <a:spcPts val="2400"/>
              </a:spcAft>
            </a:pPr>
            <a:r>
              <a:rPr lang="en-AU" sz="5800" dirty="0" smtClean="0"/>
              <a:t>Functional assay validation in </a:t>
            </a:r>
            <a:r>
              <a:rPr lang="en-AU" sz="5800" dirty="0" err="1" smtClean="0"/>
              <a:t>LNCaP</a:t>
            </a:r>
            <a:r>
              <a:rPr lang="en-AU" sz="5800" dirty="0" smtClean="0"/>
              <a:t> </a:t>
            </a:r>
            <a:r>
              <a:rPr lang="en-AU" sz="5800" dirty="0" err="1" smtClean="0"/>
              <a:t>overexpressors</a:t>
            </a:r>
            <a:r>
              <a:rPr lang="en-AU" sz="5800" dirty="0" smtClean="0"/>
              <a:t> and DU145 </a:t>
            </a:r>
            <a:r>
              <a:rPr lang="en-AU" sz="5800" dirty="0" err="1" smtClean="0"/>
              <a:t>cavin</a:t>
            </a:r>
            <a:r>
              <a:rPr lang="en-AU" sz="5800" dirty="0" smtClean="0"/>
              <a:t> knockdowns</a:t>
            </a:r>
          </a:p>
          <a:p>
            <a:pPr>
              <a:buNone/>
            </a:pPr>
            <a:endParaRPr lang="en-AU" dirty="0" smtClean="0"/>
          </a:p>
          <a:p>
            <a:pPr>
              <a:buNone/>
            </a:pPr>
            <a:r>
              <a:rPr lang="en-AU" dirty="0" smtClean="0"/>
              <a:t>			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C:\Users\aoliver\Downloads\10922301_737901816277938_2950645728189406797_o.jpg"/>
          <p:cNvPicPr>
            <a:picLocks noChangeAspect="1" noChangeArrowheads="1"/>
          </p:cNvPicPr>
          <p:nvPr/>
        </p:nvPicPr>
        <p:blipFill>
          <a:blip r:embed="rId2" cstate="print"/>
          <a:srcRect l="2382" r="30911" b="-11"/>
          <a:stretch>
            <a:fillRect/>
          </a:stretch>
        </p:blipFill>
        <p:spPr bwMode="auto">
          <a:xfrm>
            <a:off x="539832" y="765264"/>
            <a:ext cx="2520000" cy="2520000"/>
          </a:xfrm>
          <a:prstGeom prst="rect">
            <a:avLst/>
          </a:prstGeom>
          <a:noFill/>
        </p:spPr>
      </p:pic>
      <p:pic>
        <p:nvPicPr>
          <p:cNvPr id="2050" name="Picture 2" descr="C:\Users\aoliver\Downloads\10265452_708373345897452_5140445193232745955_o.jpg"/>
          <p:cNvPicPr>
            <a:picLocks noChangeAspect="1" noChangeArrowheads="1"/>
          </p:cNvPicPr>
          <p:nvPr/>
        </p:nvPicPr>
        <p:blipFill>
          <a:blip r:embed="rId3" cstate="print"/>
          <a:srcRect t="24476" b="8817"/>
          <a:stretch>
            <a:fillRect/>
          </a:stretch>
        </p:blipFill>
        <p:spPr bwMode="auto">
          <a:xfrm>
            <a:off x="6012160" y="3501288"/>
            <a:ext cx="2519720" cy="2520000"/>
          </a:xfrm>
          <a:prstGeom prst="rect">
            <a:avLst/>
          </a:prstGeom>
          <a:noFill/>
        </p:spPr>
      </p:pic>
      <p:pic>
        <p:nvPicPr>
          <p:cNvPr id="2051" name="Picture 3" descr="C:\Users\aoliver\Downloads\10857323_737894596278660_7895387845760567715_o.jpg"/>
          <p:cNvPicPr>
            <a:picLocks noChangeAspect="1" noChangeArrowheads="1"/>
          </p:cNvPicPr>
          <p:nvPr/>
        </p:nvPicPr>
        <p:blipFill>
          <a:blip r:embed="rId4" cstate="print"/>
          <a:srcRect l="8951" r="24455"/>
          <a:stretch>
            <a:fillRect/>
          </a:stretch>
        </p:blipFill>
        <p:spPr bwMode="auto">
          <a:xfrm>
            <a:off x="539552" y="3501288"/>
            <a:ext cx="2515998" cy="2520000"/>
          </a:xfrm>
          <a:prstGeom prst="rect">
            <a:avLst/>
          </a:prstGeom>
          <a:noFill/>
        </p:spPr>
      </p:pic>
      <p:pic>
        <p:nvPicPr>
          <p:cNvPr id="2052" name="Picture 4" descr="C:\Users\aoliver\Downloads\10687413_712473978820722_4380353912870320746_o.jpg"/>
          <p:cNvPicPr>
            <a:picLocks noChangeAspect="1" noChangeArrowheads="1"/>
          </p:cNvPicPr>
          <p:nvPr/>
        </p:nvPicPr>
        <p:blipFill>
          <a:blip r:embed="rId5" cstate="print"/>
          <a:srcRect l="4765" r="28528"/>
          <a:stretch>
            <a:fillRect/>
          </a:stretch>
        </p:blipFill>
        <p:spPr bwMode="auto">
          <a:xfrm>
            <a:off x="6012160" y="765264"/>
            <a:ext cx="2520280" cy="2520000"/>
          </a:xfrm>
          <a:prstGeom prst="rect">
            <a:avLst/>
          </a:prstGeom>
          <a:noFill/>
        </p:spPr>
      </p:pic>
      <p:pic>
        <p:nvPicPr>
          <p:cNvPr id="3074" name="Picture 2" descr="C:\Users\aoliver\Downloads\9806_737904496277670_5529207919226614201_n.jpg"/>
          <p:cNvPicPr>
            <a:picLocks noChangeAspect="1" noChangeArrowheads="1"/>
          </p:cNvPicPr>
          <p:nvPr/>
        </p:nvPicPr>
        <p:blipFill>
          <a:blip r:embed="rId6" cstate="print"/>
          <a:srcRect l="10716" r="14276"/>
          <a:stretch>
            <a:fillRect/>
          </a:stretch>
        </p:blipFill>
        <p:spPr bwMode="auto">
          <a:xfrm>
            <a:off x="3275856" y="3501288"/>
            <a:ext cx="2520280" cy="2520000"/>
          </a:xfrm>
          <a:prstGeom prst="rect">
            <a:avLst/>
          </a:prstGeom>
          <a:noFill/>
        </p:spPr>
      </p:pic>
      <p:pic>
        <p:nvPicPr>
          <p:cNvPr id="3075" name="Picture 3" descr="C:\Users\aoliver\Downloads\10842232_737903792944407_6858038213436293419_o.jpg"/>
          <p:cNvPicPr>
            <a:picLocks noChangeAspect="1" noChangeArrowheads="1"/>
          </p:cNvPicPr>
          <p:nvPr/>
        </p:nvPicPr>
        <p:blipFill>
          <a:blip r:embed="rId7" cstate="print"/>
          <a:srcRect t="14294" b="18999"/>
          <a:stretch>
            <a:fillRect/>
          </a:stretch>
        </p:blipFill>
        <p:spPr bwMode="auto">
          <a:xfrm>
            <a:off x="3276416" y="765264"/>
            <a:ext cx="2519720" cy="252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Caveolar</a:t>
            </a:r>
            <a:r>
              <a:rPr lang="en-AU" dirty="0" smtClean="0"/>
              <a:t> proteins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4690864" cy="5184576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</a:pPr>
            <a:r>
              <a:rPr lang="en-AU" sz="2400" dirty="0" err="1" smtClean="0"/>
              <a:t>Caveolae</a:t>
            </a:r>
            <a:r>
              <a:rPr lang="en-AU" sz="2400" dirty="0" smtClean="0"/>
              <a:t> – small invaginations in lipid rafts</a:t>
            </a:r>
          </a:p>
          <a:p>
            <a:pPr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</a:pPr>
            <a:r>
              <a:rPr lang="en-AU" sz="2400" dirty="0" err="1" smtClean="0"/>
              <a:t>Caveolins</a:t>
            </a:r>
            <a:r>
              <a:rPr lang="en-AU" sz="2400" dirty="0" smtClean="0"/>
              <a:t> and </a:t>
            </a:r>
            <a:r>
              <a:rPr lang="en-AU" sz="2400" dirty="0" err="1" smtClean="0"/>
              <a:t>cavins</a:t>
            </a:r>
            <a:r>
              <a:rPr lang="en-AU" sz="2400" dirty="0" smtClean="0"/>
              <a:t> involved in formation</a:t>
            </a:r>
          </a:p>
          <a:p>
            <a:pPr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</a:pPr>
            <a:r>
              <a:rPr lang="en-AU" sz="2400" dirty="0" smtClean="0"/>
              <a:t>Caveolin-1  (CAV1) and cavin-1 are essential for formation </a:t>
            </a:r>
            <a:r>
              <a:rPr lang="en-AU" sz="1400" dirty="0" smtClean="0"/>
              <a:t>(Hill et al. 2008)</a:t>
            </a:r>
          </a:p>
          <a:p>
            <a:pPr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</a:pPr>
            <a:r>
              <a:rPr lang="en-AU" sz="2400" dirty="0" smtClean="0"/>
              <a:t>CAV1 expression increases </a:t>
            </a:r>
            <a:r>
              <a:rPr lang="en-AU" sz="2400" dirty="0" err="1" smtClean="0"/>
              <a:t>tumourigenesis</a:t>
            </a:r>
            <a:r>
              <a:rPr lang="en-AU" sz="2400" dirty="0" smtClean="0"/>
              <a:t> in prostate cancer cells</a:t>
            </a:r>
          </a:p>
          <a:p>
            <a:pPr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</a:pPr>
            <a:r>
              <a:rPr lang="en-AU" sz="2400" dirty="0" smtClean="0"/>
              <a:t>Cavin-1 attenuates CAV1 tumour promotion </a:t>
            </a:r>
            <a:r>
              <a:rPr lang="en-AU" sz="1400" dirty="0" smtClean="0"/>
              <a:t>(Moon et al. 2013)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58" r="48420"/>
          <a:stretch>
            <a:fillRect/>
          </a:stretch>
        </p:blipFill>
        <p:spPr bwMode="auto">
          <a:xfrm>
            <a:off x="5148064" y="1124743"/>
            <a:ext cx="3672408" cy="5688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AU" dirty="0" smtClean="0"/>
              <a:t>Cavin-2 and -3 in cancer </a:t>
            </a:r>
            <a:endParaRPr lang="en-AU" dirty="0"/>
          </a:p>
        </p:txBody>
      </p:sp>
      <p:grpSp>
        <p:nvGrpSpPr>
          <p:cNvPr id="7" name="Group 6"/>
          <p:cNvGrpSpPr/>
          <p:nvPr/>
        </p:nvGrpSpPr>
        <p:grpSpPr>
          <a:xfrm>
            <a:off x="3275856" y="1340768"/>
            <a:ext cx="5796136" cy="5328592"/>
            <a:chOff x="3635896" y="1268760"/>
            <a:chExt cx="5508104" cy="5040560"/>
          </a:xfrm>
        </p:grpSpPr>
        <p:pic>
          <p:nvPicPr>
            <p:cNvPr id="4" name="Picture 2" descr="Unfortunately we are unable to provide accessible alternative text for this. If you require assistance to access this image, or to obtain a text description, please contact npg@nature.co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35896" y="1268760"/>
              <a:ext cx="5205481" cy="4965228"/>
            </a:xfrm>
            <a:prstGeom prst="rect">
              <a:avLst/>
            </a:prstGeom>
            <a:noFill/>
          </p:spPr>
        </p:pic>
        <p:sp>
          <p:nvSpPr>
            <p:cNvPr id="5" name="Rectangle 4"/>
            <p:cNvSpPr/>
            <p:nvPr/>
          </p:nvSpPr>
          <p:spPr>
            <a:xfrm>
              <a:off x="3635896" y="3212976"/>
              <a:ext cx="2664296" cy="26642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6" name="Picture 2" descr="Unfortunately we are unable to provide accessible alternative text for this. If you require assistance to access this image, or to obtain a text description, please contact npg@nature.com"/>
            <p:cNvPicPr>
              <a:picLocks noChangeAspect="1" noChangeArrowheads="1"/>
            </p:cNvPicPr>
            <p:nvPr/>
          </p:nvPicPr>
          <p:blipFill>
            <a:blip r:embed="rId2" cstate="print"/>
            <a:srcRect l="3989" t="67993" r="71111" b="7353"/>
            <a:stretch>
              <a:fillRect/>
            </a:stretch>
          </p:blipFill>
          <p:spPr bwMode="auto">
            <a:xfrm>
              <a:off x="7847856" y="5085184"/>
              <a:ext cx="1296144" cy="1224136"/>
            </a:xfrm>
            <a:prstGeom prst="rect">
              <a:avLst/>
            </a:prstGeom>
            <a:noFill/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4402832" cy="540060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en-AU" sz="2900" dirty="0" smtClean="0"/>
              <a:t>In </a:t>
            </a:r>
            <a:r>
              <a:rPr lang="en-AU" sz="2900" dirty="0" err="1" smtClean="0"/>
              <a:t>caveolae</a:t>
            </a:r>
            <a:r>
              <a:rPr lang="en-AU" sz="2900" dirty="0" smtClean="0"/>
              <a:t>:</a:t>
            </a:r>
          </a:p>
          <a:p>
            <a:pPr lvl="1">
              <a:spcAft>
                <a:spcPts val="600"/>
              </a:spcAft>
            </a:pPr>
            <a:r>
              <a:rPr lang="en-AU" sz="2500" dirty="0" smtClean="0"/>
              <a:t>Cavin-2 involved in </a:t>
            </a:r>
            <a:r>
              <a:rPr lang="en-AU" sz="2500" dirty="0" err="1" smtClean="0"/>
              <a:t>tubulation</a:t>
            </a:r>
            <a:r>
              <a:rPr lang="en-AU" sz="2500" dirty="0" smtClean="0"/>
              <a:t> and elongation</a:t>
            </a:r>
          </a:p>
          <a:p>
            <a:pPr lvl="1">
              <a:spcAft>
                <a:spcPts val="600"/>
              </a:spcAft>
            </a:pPr>
            <a:r>
              <a:rPr lang="en-AU" sz="2500" dirty="0" smtClean="0"/>
              <a:t>Cavin-3 involved in internalisation and trafficking</a:t>
            </a:r>
          </a:p>
          <a:p>
            <a:pPr>
              <a:spcAft>
                <a:spcPts val="600"/>
              </a:spcAft>
            </a:pPr>
            <a:r>
              <a:rPr lang="en-AU" sz="2900" dirty="0" smtClean="0"/>
              <a:t>Both are down regulated in various cancers</a:t>
            </a:r>
          </a:p>
          <a:p>
            <a:pPr>
              <a:spcAft>
                <a:spcPts val="600"/>
              </a:spcAft>
            </a:pPr>
            <a:r>
              <a:rPr lang="en-AU" sz="2900" dirty="0" smtClean="0"/>
              <a:t>Cavin-2 expression (mRNA and protein levels) down regulated in prostate cancer tissues compared to normal </a:t>
            </a:r>
            <a:r>
              <a:rPr lang="en-AU" sz="1700" dirty="0" smtClean="0"/>
              <a:t>(</a:t>
            </a:r>
            <a:r>
              <a:rPr lang="en-AU" sz="1700" dirty="0" err="1" smtClean="0"/>
              <a:t>Altintas</a:t>
            </a:r>
            <a:r>
              <a:rPr lang="en-AU" sz="1700" dirty="0" smtClean="0"/>
              <a:t> </a:t>
            </a:r>
            <a:r>
              <a:rPr lang="en-AU" sz="1700" i="1" dirty="0" smtClean="0"/>
              <a:t>et al.</a:t>
            </a:r>
            <a:r>
              <a:rPr lang="en-AU" sz="1700" dirty="0" smtClean="0"/>
              <a:t>, </a:t>
            </a:r>
            <a:r>
              <a:rPr lang="en-AU" sz="1700" dirty="0" err="1" smtClean="0"/>
              <a:t>PLoS</a:t>
            </a:r>
            <a:r>
              <a:rPr lang="en-AU" sz="1700" dirty="0" smtClean="0"/>
              <a:t> One</a:t>
            </a:r>
            <a:r>
              <a:rPr lang="en-AU" sz="1700" i="1" dirty="0" smtClean="0"/>
              <a:t> </a:t>
            </a:r>
            <a:r>
              <a:rPr lang="en-AU" sz="1700" dirty="0" smtClean="0"/>
              <a:t>2013, Li </a:t>
            </a:r>
            <a:r>
              <a:rPr lang="en-AU" sz="1700" i="1" dirty="0" smtClean="0"/>
              <a:t>et al.</a:t>
            </a:r>
            <a:r>
              <a:rPr lang="en-AU" sz="1700" dirty="0" smtClean="0"/>
              <a:t>, Cancer Science</a:t>
            </a:r>
            <a:r>
              <a:rPr lang="en-AU" sz="1700" i="1" dirty="0" smtClean="0"/>
              <a:t> </a:t>
            </a:r>
            <a:r>
              <a:rPr lang="en-AU" sz="1700" dirty="0" smtClean="0"/>
              <a:t>2008)</a:t>
            </a:r>
            <a:endParaRPr lang="en-AU" sz="2900" dirty="0" smtClean="0"/>
          </a:p>
          <a:p>
            <a:pPr>
              <a:spcAft>
                <a:spcPts val="600"/>
              </a:spcAft>
            </a:pPr>
            <a:r>
              <a:rPr lang="en-AU" sz="2900" dirty="0" smtClean="0"/>
              <a:t>Cavin-3 </a:t>
            </a:r>
            <a:r>
              <a:rPr lang="en-AU" sz="2900" dirty="0" err="1" smtClean="0"/>
              <a:t>downregulated</a:t>
            </a:r>
            <a:r>
              <a:rPr lang="en-AU" sz="2900" dirty="0" smtClean="0"/>
              <a:t> by promoter </a:t>
            </a:r>
            <a:r>
              <a:rPr lang="en-AU" sz="2900" dirty="0" err="1" smtClean="0"/>
              <a:t>hypermethylation</a:t>
            </a:r>
            <a:r>
              <a:rPr lang="en-AU" sz="2900" dirty="0" smtClean="0"/>
              <a:t> in prostate cancer cell lines compared to normal prostate epithelia </a:t>
            </a:r>
            <a:r>
              <a:rPr lang="en-AU" sz="1700" dirty="0" smtClean="0"/>
              <a:t>(</a:t>
            </a:r>
            <a:r>
              <a:rPr lang="en-AU" sz="1700" dirty="0" err="1" smtClean="0"/>
              <a:t>Mishra</a:t>
            </a:r>
            <a:r>
              <a:rPr lang="en-AU" sz="1700" dirty="0" smtClean="0"/>
              <a:t> </a:t>
            </a:r>
            <a:r>
              <a:rPr lang="en-AU" sz="1700" i="1" dirty="0" smtClean="0"/>
              <a:t>et al.</a:t>
            </a:r>
            <a:r>
              <a:rPr lang="en-AU" sz="1700" dirty="0" smtClean="0"/>
              <a:t>, Mol. Cancer </a:t>
            </a:r>
            <a:r>
              <a:rPr lang="en-AU" sz="1700" dirty="0" err="1" smtClean="0"/>
              <a:t>Ther</a:t>
            </a:r>
            <a:r>
              <a:rPr lang="en-AU" sz="1700" dirty="0" smtClean="0"/>
              <a:t>.</a:t>
            </a:r>
            <a:r>
              <a:rPr lang="en-AU" sz="1700" i="1" dirty="0" smtClean="0"/>
              <a:t> </a:t>
            </a:r>
            <a:r>
              <a:rPr lang="en-AU" sz="1700" dirty="0" smtClean="0"/>
              <a:t>2010)</a:t>
            </a:r>
            <a:endParaRPr lang="en-AU" sz="2900" dirty="0" smtClean="0"/>
          </a:p>
          <a:p>
            <a:pPr>
              <a:spcAft>
                <a:spcPts val="600"/>
              </a:spcAft>
            </a:pPr>
            <a:endParaRPr lang="en-A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Cavin-2 </a:t>
            </a:r>
            <a:r>
              <a:rPr lang="en-AU" dirty="0" err="1" smtClean="0"/>
              <a:t>downregulated</a:t>
            </a:r>
            <a:r>
              <a:rPr lang="en-AU" dirty="0" smtClean="0"/>
              <a:t> in </a:t>
            </a:r>
            <a:r>
              <a:rPr lang="en-AU" dirty="0" err="1" smtClean="0"/>
              <a:t>stroma</a:t>
            </a:r>
            <a:endParaRPr lang="en-AU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07504" y="2204860"/>
          <a:ext cx="8964486" cy="3684675"/>
        </p:xfrm>
        <a:graphic>
          <a:graphicData uri="http://schemas.openxmlformats.org/drawingml/2006/table">
            <a:tbl>
              <a:tblPr/>
              <a:tblGrid>
                <a:gridCol w="1964124"/>
                <a:gridCol w="1964124"/>
                <a:gridCol w="1258446"/>
                <a:gridCol w="1259264"/>
                <a:gridCol w="1259264"/>
                <a:gridCol w="1259264"/>
              </a:tblGrid>
              <a:tr h="425265"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latin typeface="Times New Roman"/>
                          <a:ea typeface="Malgun Gothic"/>
                          <a:cs typeface="Times New Roman"/>
                        </a:rPr>
                        <a:t>Epithelial SDPR/cavin-2 (</a:t>
                      </a:r>
                      <a:r>
                        <a:rPr lang="en-US" sz="1600" b="1" i="1" kern="100" dirty="0">
                          <a:latin typeface="Times New Roman"/>
                          <a:ea typeface="Malgun Gothic"/>
                          <a:cs typeface="Times New Roman"/>
                        </a:rPr>
                        <a:t>p=0.0485</a:t>
                      </a:r>
                      <a:r>
                        <a:rPr lang="en-US" sz="1600" b="1" kern="100" dirty="0">
                          <a:latin typeface="Times New Roman"/>
                          <a:ea typeface="Malgun Gothic"/>
                          <a:cs typeface="Times New Roman"/>
                        </a:rPr>
                        <a:t>)</a:t>
                      </a:r>
                      <a:endParaRPr lang="en-AU" sz="1600" kern="100" dirty="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251652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Malgun Gothic"/>
                          <a:cs typeface="Times New Roman"/>
                        </a:rPr>
                        <a:t>IHC score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Malgun Gothic"/>
                          <a:cs typeface="Times New Roman"/>
                        </a:rPr>
                        <a:t>0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Malgun Gothic"/>
                          <a:cs typeface="Times New Roman"/>
                        </a:rPr>
                        <a:t>1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Malgun Gothic"/>
                          <a:cs typeface="Times New Roman"/>
                        </a:rPr>
                        <a:t>2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 kern="100">
                          <a:latin typeface="Times New Roman"/>
                          <a:ea typeface="Malgun Gothic"/>
                          <a:cs typeface="Times New Roman"/>
                        </a:rPr>
                        <a:t>p-value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052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Adjacent Normal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202 (86.0%)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32 (13.6%)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1 (0.4%)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052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BPH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231 (89.9%)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23 (8.9%)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3 (1.2%)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i="1" kern="100">
                          <a:latin typeface="Times New Roman"/>
                          <a:ea typeface="Malgun Gothic"/>
                          <a:cs typeface="Times New Roman"/>
                        </a:rPr>
                        <a:t>0.1792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052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PCa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≤ Gleason grade III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228 (85.4%)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31 (11.6%)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8 (3.0%)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i="1" kern="100">
                          <a:latin typeface="Times New Roman"/>
                          <a:ea typeface="Malgun Gothic"/>
                          <a:cs typeface="Times New Roman"/>
                        </a:rPr>
                        <a:t>0.0816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4449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≥ Gleason grade IV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211 (81.5%)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40 (15.4%)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8 (3.1%)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latin typeface="Times New Roman"/>
                          <a:ea typeface="Malgun Gothic"/>
                          <a:cs typeface="Times New Roman"/>
                        </a:rPr>
                        <a:t>0.0680</a:t>
                      </a:r>
                      <a:endParaRPr lang="en-AU" sz="1600" kern="100" dirty="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9817"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Malgun Gothic"/>
                          <a:cs typeface="Times New Roman"/>
                        </a:rPr>
                        <a:t>Stromal SDPR/cavin-2 (</a:t>
                      </a:r>
                      <a:r>
                        <a:rPr lang="en-US" sz="1600" b="1" i="1" kern="100">
                          <a:latin typeface="Times New Roman"/>
                          <a:ea typeface="Malgun Gothic"/>
                          <a:cs typeface="Times New Roman"/>
                        </a:rPr>
                        <a:t>p&lt;0.0001</a:t>
                      </a:r>
                      <a:r>
                        <a:rPr lang="en-US" sz="1600" b="1" kern="100">
                          <a:latin typeface="Times New Roman"/>
                          <a:ea typeface="Malgun Gothic"/>
                          <a:cs typeface="Times New Roman"/>
                        </a:rPr>
                        <a:t>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263052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Malgun Gothic"/>
                          <a:cs typeface="Times New Roman"/>
                        </a:rPr>
                        <a:t>IHC score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Malgun Gothic"/>
                          <a:cs typeface="Times New Roman"/>
                        </a:rPr>
                        <a:t>0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Malgun Gothic"/>
                          <a:cs typeface="Times New Roman"/>
                        </a:rPr>
                        <a:t>1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Malgun Gothic"/>
                          <a:cs typeface="Times New Roman"/>
                        </a:rPr>
                        <a:t>2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 kern="100">
                          <a:latin typeface="Times New Roman"/>
                          <a:ea typeface="Malgun Gothic"/>
                          <a:cs typeface="Times New Roman"/>
                        </a:rPr>
                        <a:t>p-value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052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Adjacent Normal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0 (0.0%)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35 (13.9%)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217 (</a:t>
                      </a:r>
                      <a:r>
                        <a:rPr lang="en-US" sz="1600" kern="100">
                          <a:highlight>
                            <a:srgbClr val="FFFF00"/>
                          </a:highlight>
                          <a:latin typeface="Times New Roman"/>
                          <a:ea typeface="Malgun Gothic"/>
                          <a:cs typeface="Times New Roman"/>
                        </a:rPr>
                        <a:t>86.1</a:t>
                      </a: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052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BPH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7 (2.7%)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52 (20.6%)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/>
                          <a:ea typeface="Malgun Gothic"/>
                          <a:cs typeface="Times New Roman"/>
                        </a:rPr>
                        <a:t>199 (</a:t>
                      </a:r>
                      <a:r>
                        <a:rPr lang="en-US" sz="1600" kern="100" dirty="0">
                          <a:highlight>
                            <a:srgbClr val="FFFF00"/>
                          </a:highlight>
                          <a:latin typeface="Times New Roman"/>
                          <a:ea typeface="Malgun Gothic"/>
                          <a:cs typeface="Times New Roman"/>
                        </a:rPr>
                        <a:t>77.1</a:t>
                      </a:r>
                      <a:r>
                        <a:rPr lang="en-US" sz="1600" kern="100" dirty="0">
                          <a:latin typeface="Times New Roman"/>
                          <a:ea typeface="Malgun Gothic"/>
                          <a:cs typeface="Times New Roman"/>
                        </a:rPr>
                        <a:t>%)</a:t>
                      </a:r>
                      <a:endParaRPr lang="en-AU" sz="1600" kern="100" dirty="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latin typeface="Times New Roman"/>
                          <a:ea typeface="Malgun Gothic"/>
                          <a:cs typeface="Times New Roman"/>
                        </a:rPr>
                        <a:t>0.0040</a:t>
                      </a:r>
                      <a:endParaRPr lang="en-AU" sz="1600" kern="100" dirty="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052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PCa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≤ Gleason grade III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44 (</a:t>
                      </a:r>
                      <a:r>
                        <a:rPr lang="en-US" sz="1600" kern="100">
                          <a:highlight>
                            <a:srgbClr val="FFFF00"/>
                          </a:highlight>
                          <a:latin typeface="Times New Roman"/>
                          <a:ea typeface="Malgun Gothic"/>
                          <a:cs typeface="Times New Roman"/>
                        </a:rPr>
                        <a:t>15.9</a:t>
                      </a: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102 (</a:t>
                      </a:r>
                      <a:r>
                        <a:rPr lang="en-US" sz="1600" kern="100">
                          <a:highlight>
                            <a:srgbClr val="FFFF00"/>
                          </a:highlight>
                          <a:latin typeface="Times New Roman"/>
                          <a:ea typeface="Malgun Gothic"/>
                          <a:cs typeface="Times New Roman"/>
                        </a:rPr>
                        <a:t>36.8</a:t>
                      </a: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131 (47.3%)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i="1" kern="100">
                          <a:latin typeface="Times New Roman"/>
                          <a:ea typeface="Malgun Gothic"/>
                          <a:cs typeface="Times New Roman"/>
                        </a:rPr>
                        <a:t>&lt;0.0001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85849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≥ Gleason grade IV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/>
                          <a:ea typeface="Malgun Gothic"/>
                          <a:cs typeface="Times New Roman"/>
                        </a:rPr>
                        <a:t>68 (</a:t>
                      </a:r>
                      <a:r>
                        <a:rPr lang="en-US" sz="1600" kern="100" dirty="0">
                          <a:highlight>
                            <a:srgbClr val="FFFF00"/>
                          </a:highlight>
                          <a:latin typeface="Times New Roman"/>
                          <a:ea typeface="Malgun Gothic"/>
                          <a:cs typeface="Times New Roman"/>
                        </a:rPr>
                        <a:t>27.0</a:t>
                      </a:r>
                      <a:r>
                        <a:rPr lang="en-US" sz="1600" kern="100" dirty="0">
                          <a:latin typeface="Times New Roman"/>
                          <a:ea typeface="Malgun Gothic"/>
                          <a:cs typeface="Times New Roman"/>
                        </a:rPr>
                        <a:t>%)</a:t>
                      </a:r>
                      <a:endParaRPr lang="en-AU" sz="1600" kern="100" dirty="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127 (</a:t>
                      </a:r>
                      <a:r>
                        <a:rPr lang="en-US" sz="1600" kern="100">
                          <a:highlight>
                            <a:srgbClr val="FFFF00"/>
                          </a:highlight>
                          <a:latin typeface="Times New Roman"/>
                          <a:ea typeface="Malgun Gothic"/>
                          <a:cs typeface="Times New Roman"/>
                        </a:rPr>
                        <a:t>50.4</a:t>
                      </a: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57 (22.6%)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latin typeface="Times New Roman"/>
                          <a:ea typeface="Malgun Gothic"/>
                          <a:cs typeface="Times New Roman"/>
                        </a:rPr>
                        <a:t>&lt;0.0001</a:t>
                      </a:r>
                      <a:endParaRPr lang="en-AU" sz="1600" kern="100" dirty="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0054" marR="600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323528" y="1844824"/>
            <a:ext cx="84249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Malgun Gothic" pitchFamily="34" charset="-127"/>
                <a:cs typeface="Times New Roman" pitchFamily="18" charset="0"/>
              </a:rPr>
              <a:t>Summary of </a:t>
            </a:r>
            <a:r>
              <a:rPr kumimoji="0" lang="en-US" altLang="ko-KR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Malgun Gothic" pitchFamily="34" charset="-127"/>
                <a:cs typeface="Times New Roman" pitchFamily="18" charset="0"/>
              </a:rPr>
              <a:t>immunohistochemistry</a:t>
            </a:r>
            <a:r>
              <a:rPr kumimoji="0" lang="en-US" altLang="ko-K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Malgun Gothic" pitchFamily="34" charset="-127"/>
                <a:cs typeface="Times New Roman" pitchFamily="18" charset="0"/>
              </a:rPr>
              <a:t> of SDPR/cavin-2</a:t>
            </a:r>
            <a:r>
              <a:rPr lang="en-AU" altLang="ko-KR" sz="900" dirty="0" smtClean="0">
                <a:latin typeface="Arial" pitchFamily="34" charset="0"/>
                <a:cs typeface="Arial" pitchFamily="34" charset="0"/>
              </a:rPr>
              <a:t>			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Malgun Gothic" pitchFamily="34" charset="-127"/>
                <a:cs typeface="Times New Roman" pitchFamily="18" charset="0"/>
              </a:rPr>
              <a:t>Chi-square test</a:t>
            </a: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28384" y="6093296"/>
            <a:ext cx="7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Sunny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Cavin-3 </a:t>
            </a:r>
            <a:r>
              <a:rPr lang="en-AU" dirty="0" err="1" smtClean="0"/>
              <a:t>downregulated</a:t>
            </a:r>
            <a:r>
              <a:rPr lang="en-AU" dirty="0" smtClean="0"/>
              <a:t> in </a:t>
            </a:r>
            <a:r>
              <a:rPr lang="en-AU" dirty="0" err="1" smtClean="0"/>
              <a:t>stroma</a:t>
            </a:r>
            <a:r>
              <a:rPr lang="en-AU" dirty="0" smtClean="0"/>
              <a:t> and epithelia</a:t>
            </a:r>
            <a:endParaRPr lang="en-AU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07504" y="1916836"/>
          <a:ext cx="8964489" cy="4320476"/>
        </p:xfrm>
        <a:graphic>
          <a:graphicData uri="http://schemas.openxmlformats.org/drawingml/2006/table">
            <a:tbl>
              <a:tblPr/>
              <a:tblGrid>
                <a:gridCol w="1964125"/>
                <a:gridCol w="1964125"/>
                <a:gridCol w="1258447"/>
                <a:gridCol w="1259264"/>
                <a:gridCol w="1259264"/>
                <a:gridCol w="1259264"/>
              </a:tblGrid>
              <a:tr h="520734"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latin typeface="Times New Roman"/>
                          <a:ea typeface="Malgun Gothic"/>
                          <a:cs typeface="Times New Roman"/>
                        </a:rPr>
                        <a:t>Epithelial PRKCDBP/cavin-3 (</a:t>
                      </a:r>
                      <a:r>
                        <a:rPr lang="en-US" sz="1600" b="1" i="1" kern="100" dirty="0">
                          <a:latin typeface="Times New Roman"/>
                          <a:ea typeface="Malgun Gothic"/>
                          <a:cs typeface="Times New Roman"/>
                        </a:rPr>
                        <a:t>p&lt;0.0001</a:t>
                      </a:r>
                      <a:r>
                        <a:rPr lang="en-US" sz="1600" b="1" kern="100" dirty="0">
                          <a:latin typeface="Times New Roman"/>
                          <a:ea typeface="Malgun Gothic"/>
                          <a:cs typeface="Times New Roman"/>
                        </a:rPr>
                        <a:t>)</a:t>
                      </a:r>
                      <a:endParaRPr lang="en-AU" sz="1600" kern="100" dirty="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08145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Malgun Gothic"/>
                          <a:cs typeface="Times New Roman"/>
                        </a:rPr>
                        <a:t>IHC score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Malgun Gothic"/>
                          <a:cs typeface="Times New Roman"/>
                        </a:rPr>
                        <a:t>0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Malgun Gothic"/>
                          <a:cs typeface="Times New Roman"/>
                        </a:rPr>
                        <a:t>1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Malgun Gothic"/>
                          <a:cs typeface="Times New Roman"/>
                        </a:rPr>
                        <a:t>2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 kern="100">
                          <a:latin typeface="Times New Roman"/>
                          <a:ea typeface="Malgun Gothic"/>
                          <a:cs typeface="Times New Roman"/>
                        </a:rPr>
                        <a:t>p-value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2103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Adjacent Normal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155 (65.4%)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73 (30.8%)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9 (3.8%)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2103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BPH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185 (72.8%)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62 (24.4%)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7 (2.8%)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i="1" kern="100">
                          <a:latin typeface="Times New Roman"/>
                          <a:ea typeface="Malgun Gothic"/>
                          <a:cs typeface="Times New Roman"/>
                        </a:rPr>
                        <a:t>0.2010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2103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PCa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≤ Gleason grade III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215 (</a:t>
                      </a:r>
                      <a:r>
                        <a:rPr lang="en-US" sz="1600" kern="100">
                          <a:highlight>
                            <a:srgbClr val="FFFF00"/>
                          </a:highlight>
                          <a:latin typeface="Times New Roman"/>
                          <a:ea typeface="Malgun Gothic"/>
                          <a:cs typeface="Times New Roman"/>
                        </a:rPr>
                        <a:t>82.1</a:t>
                      </a: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40 (15.3%)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7 (2.7%)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i="1" kern="100">
                          <a:latin typeface="Times New Roman"/>
                          <a:ea typeface="Malgun Gothic"/>
                          <a:cs typeface="Times New Roman"/>
                        </a:rPr>
                        <a:t>0.0001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36061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≥ Gleason grade IV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217 (</a:t>
                      </a:r>
                      <a:r>
                        <a:rPr lang="en-US" sz="1600" kern="100">
                          <a:highlight>
                            <a:srgbClr val="FFFF00"/>
                          </a:highlight>
                          <a:latin typeface="Times New Roman"/>
                          <a:ea typeface="Malgun Gothic"/>
                          <a:cs typeface="Times New Roman"/>
                        </a:rPr>
                        <a:t>85.4</a:t>
                      </a: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27 (10.6%)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10 (3.9%)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i="1" kern="100">
                          <a:latin typeface="Times New Roman"/>
                          <a:ea typeface="Malgun Gothic"/>
                          <a:cs typeface="Times New Roman"/>
                        </a:rPr>
                        <a:t>&lt;0.0001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0797"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Malgun Gothic"/>
                          <a:cs typeface="Times New Roman"/>
                        </a:rPr>
                        <a:t>Stromal PRKCDBP/cavin-3 (</a:t>
                      </a:r>
                      <a:r>
                        <a:rPr lang="en-US" sz="1600" b="1" i="1" kern="100">
                          <a:latin typeface="Times New Roman"/>
                          <a:ea typeface="Malgun Gothic"/>
                          <a:cs typeface="Times New Roman"/>
                        </a:rPr>
                        <a:t>p&lt;0.0001</a:t>
                      </a:r>
                      <a:r>
                        <a:rPr lang="en-US" sz="1600" b="1" kern="100">
                          <a:latin typeface="Times New Roman"/>
                          <a:ea typeface="Malgun Gothic"/>
                          <a:cs typeface="Times New Roman"/>
                        </a:rPr>
                        <a:t>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322103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Malgun Gothic"/>
                          <a:cs typeface="Times New Roman"/>
                        </a:rPr>
                        <a:t>IHC score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Malgun Gothic"/>
                          <a:cs typeface="Times New Roman"/>
                        </a:rPr>
                        <a:t>0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Malgun Gothic"/>
                          <a:cs typeface="Times New Roman"/>
                        </a:rPr>
                        <a:t>1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Times New Roman"/>
                          <a:ea typeface="Malgun Gothic"/>
                          <a:cs typeface="Times New Roman"/>
                        </a:rPr>
                        <a:t>2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 kern="100">
                          <a:latin typeface="Times New Roman"/>
                          <a:ea typeface="Malgun Gothic"/>
                          <a:cs typeface="Times New Roman"/>
                        </a:rPr>
                        <a:t>p-value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2103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Adjacent Normal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0 (0.0%)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36 (14.3%)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216 (</a:t>
                      </a:r>
                      <a:r>
                        <a:rPr lang="en-US" sz="1600" kern="100">
                          <a:highlight>
                            <a:srgbClr val="FFFF00"/>
                          </a:highlight>
                          <a:latin typeface="Times New Roman"/>
                          <a:ea typeface="Malgun Gothic"/>
                          <a:cs typeface="Times New Roman"/>
                        </a:rPr>
                        <a:t>85.7</a:t>
                      </a: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2103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BPH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1 (0.4%)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65 (25.2%)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192 (</a:t>
                      </a:r>
                      <a:r>
                        <a:rPr lang="en-US" sz="1600" kern="100">
                          <a:highlight>
                            <a:srgbClr val="FFFF00"/>
                          </a:highlight>
                          <a:latin typeface="Times New Roman"/>
                          <a:ea typeface="Malgun Gothic"/>
                          <a:cs typeface="Times New Roman"/>
                        </a:rPr>
                        <a:t>74.4</a:t>
                      </a: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i="1" kern="100">
                          <a:latin typeface="Times New Roman"/>
                          <a:ea typeface="Malgun Gothic"/>
                          <a:cs typeface="Times New Roman"/>
                        </a:rPr>
                        <a:t>0.0048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2103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PCa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≤ Gleason grade III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28 (</a:t>
                      </a:r>
                      <a:r>
                        <a:rPr lang="en-US" sz="1600" kern="100">
                          <a:highlight>
                            <a:srgbClr val="FFFF00"/>
                          </a:highlight>
                          <a:latin typeface="Times New Roman"/>
                          <a:ea typeface="Malgun Gothic"/>
                          <a:cs typeface="Times New Roman"/>
                        </a:rPr>
                        <a:t>10.6</a:t>
                      </a: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129 (</a:t>
                      </a:r>
                      <a:r>
                        <a:rPr lang="en-US" sz="1600" kern="100">
                          <a:highlight>
                            <a:srgbClr val="FFFF00"/>
                          </a:highlight>
                          <a:latin typeface="Times New Roman"/>
                          <a:ea typeface="Malgun Gothic"/>
                          <a:cs typeface="Times New Roman"/>
                        </a:rPr>
                        <a:t>48.9</a:t>
                      </a: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107 (40.5%)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i="1" kern="100">
                          <a:latin typeface="Times New Roman"/>
                          <a:ea typeface="Malgun Gothic"/>
                          <a:cs typeface="Times New Roman"/>
                        </a:rPr>
                        <a:t>&lt;0.0001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50018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≥ Gleason grade IV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40 (</a:t>
                      </a:r>
                      <a:r>
                        <a:rPr lang="en-US" sz="1600" kern="100">
                          <a:highlight>
                            <a:srgbClr val="FFFF00"/>
                          </a:highlight>
                          <a:latin typeface="Times New Roman"/>
                          <a:ea typeface="Malgun Gothic"/>
                          <a:cs typeface="Times New Roman"/>
                        </a:rPr>
                        <a:t>15.2</a:t>
                      </a: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173 (</a:t>
                      </a:r>
                      <a:r>
                        <a:rPr lang="en-US" sz="1600" kern="100">
                          <a:highlight>
                            <a:srgbClr val="FFFF00"/>
                          </a:highlight>
                          <a:latin typeface="Times New Roman"/>
                          <a:ea typeface="Malgun Gothic"/>
                          <a:cs typeface="Times New Roman"/>
                        </a:rPr>
                        <a:t>65.5</a:t>
                      </a: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Malgun Gothic"/>
                          <a:cs typeface="Times New Roman"/>
                        </a:rPr>
                        <a:t>51 (19.3%)</a:t>
                      </a:r>
                      <a:endParaRPr lang="en-AU" sz="1600" kern="10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i="1" kern="100" dirty="0">
                          <a:latin typeface="Times New Roman"/>
                          <a:ea typeface="Malgun Gothic"/>
                          <a:cs typeface="Times New Roman"/>
                        </a:rPr>
                        <a:t>&lt;0.0001</a:t>
                      </a:r>
                      <a:endParaRPr lang="en-AU" sz="1600" kern="100" dirty="0">
                        <a:latin typeface="Malgun Gothic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23528" y="1484784"/>
            <a:ext cx="84249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Malgun Gothic" pitchFamily="34" charset="-127"/>
                <a:cs typeface="Times New Roman" pitchFamily="18" charset="0"/>
              </a:rPr>
              <a:t>Summary of </a:t>
            </a:r>
            <a:r>
              <a:rPr kumimoji="0" lang="en-US" altLang="ko-KR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Malgun Gothic" pitchFamily="34" charset="-127"/>
                <a:cs typeface="Times New Roman" pitchFamily="18" charset="0"/>
              </a:rPr>
              <a:t>immunohistochemistry</a:t>
            </a:r>
            <a:r>
              <a:rPr kumimoji="0" lang="en-US" altLang="ko-K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Malgun Gothic" pitchFamily="34" charset="-127"/>
                <a:cs typeface="Times New Roman" pitchFamily="18" charset="0"/>
              </a:rPr>
              <a:t> of</a:t>
            </a:r>
            <a:r>
              <a:rPr kumimoji="0" lang="en-US" altLang="ko-KR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Malgun Gothic" pitchFamily="34" charset="-127"/>
                <a:cs typeface="Times New Roman" pitchFamily="18" charset="0"/>
              </a:rPr>
              <a:t> PRKCDBP</a:t>
            </a:r>
            <a:r>
              <a:rPr kumimoji="0" lang="en-US" altLang="ko-K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Malgun Gothic" pitchFamily="34" charset="-127"/>
                <a:cs typeface="Times New Roman" pitchFamily="18" charset="0"/>
              </a:rPr>
              <a:t>/cavin-3</a:t>
            </a:r>
            <a:r>
              <a:rPr lang="en-AU" altLang="ko-KR" sz="900" dirty="0" smtClean="0">
                <a:latin typeface="Arial" pitchFamily="34" charset="0"/>
                <a:cs typeface="Arial" pitchFamily="34" charset="0"/>
              </a:rPr>
              <a:t>		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Malgun Gothic" pitchFamily="34" charset="-127"/>
                <a:cs typeface="Times New Roman" pitchFamily="18" charset="0"/>
              </a:rPr>
              <a:t>Chi-square test</a:t>
            </a: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28384" y="6372036"/>
            <a:ext cx="7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Sunny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PC3 cells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034680" cy="4525963"/>
          </a:xfrm>
        </p:spPr>
        <p:txBody>
          <a:bodyPr>
            <a:normAutofit/>
          </a:bodyPr>
          <a:lstStyle/>
          <a:p>
            <a:r>
              <a:rPr lang="en-AU" dirty="0" smtClean="0"/>
              <a:t>Androgen-independent, metastatic prostate cancer cell line</a:t>
            </a:r>
          </a:p>
          <a:p>
            <a:r>
              <a:rPr lang="en-AU" dirty="0" smtClean="0"/>
              <a:t>Express caveolin-1 but no </a:t>
            </a:r>
            <a:r>
              <a:rPr lang="en-AU" dirty="0" err="1" smtClean="0"/>
              <a:t>cavins</a:t>
            </a:r>
            <a:endParaRPr lang="en-A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4279" t="1964"/>
          <a:stretch>
            <a:fillRect/>
          </a:stretch>
        </p:blipFill>
        <p:spPr bwMode="auto">
          <a:xfrm>
            <a:off x="3635896" y="1450633"/>
            <a:ext cx="5472608" cy="4513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Cavin-2 and -3 decrease migration in PC3 cells</a:t>
            </a:r>
            <a:endParaRPr lang="en-AU" dirty="0"/>
          </a:p>
        </p:txBody>
      </p:sp>
      <p:pic>
        <p:nvPicPr>
          <p:cNvPr id="5" name="Picture 2" descr="T:\uqdi\Cancer\Hill Group\Amanda\Results\Figures\Transwell migration assay normalised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700808"/>
            <a:ext cx="3693463" cy="3528392"/>
          </a:xfrm>
          <a:prstGeom prst="rect">
            <a:avLst/>
          </a:prstGeom>
          <a:noFill/>
        </p:spPr>
      </p:pic>
      <p:pic>
        <p:nvPicPr>
          <p:cNvPr id="1026" name="Picture 2" descr="T:\uqdi\Cancer\Hill Group\Amanda\Cavins data\ARVEC data\adhesion.jpg"/>
          <p:cNvPicPr>
            <a:picLocks noChangeAspect="1" noChangeArrowheads="1"/>
          </p:cNvPicPr>
          <p:nvPr/>
        </p:nvPicPr>
        <p:blipFill>
          <a:blip r:embed="rId3" cstate="print"/>
          <a:srcRect r="22243"/>
          <a:stretch>
            <a:fillRect/>
          </a:stretch>
        </p:blipFill>
        <p:spPr bwMode="auto">
          <a:xfrm>
            <a:off x="4427984" y="1916832"/>
            <a:ext cx="4192751" cy="3240360"/>
          </a:xfrm>
          <a:prstGeom prst="rect">
            <a:avLst/>
          </a:prstGeom>
          <a:noFill/>
        </p:spPr>
      </p:pic>
      <p:pic>
        <p:nvPicPr>
          <p:cNvPr id="6" name="Picture 5" descr="T:\uqdi\Cancer\Hill Group\Amanda\Results\Figures\JPEGs\trasnwell images.jpg"/>
          <p:cNvPicPr>
            <a:picLocks noChangeAspect="1" noChangeArrowheads="1"/>
          </p:cNvPicPr>
          <p:nvPr/>
        </p:nvPicPr>
        <p:blipFill>
          <a:blip r:embed="rId4" cstate="print"/>
          <a:srcRect l="11899" t="46215" r="8089" b="40989"/>
          <a:stretch>
            <a:fillRect/>
          </a:stretch>
        </p:blipFill>
        <p:spPr bwMode="auto">
          <a:xfrm>
            <a:off x="539552" y="5373216"/>
            <a:ext cx="5184576" cy="1172702"/>
          </a:xfrm>
          <a:prstGeom prst="rect">
            <a:avLst/>
          </a:prstGeom>
          <a:noFill/>
        </p:spPr>
      </p:pic>
      <p:pic>
        <p:nvPicPr>
          <p:cNvPr id="7" name="Picture 2" descr="T:\uqdi\Cancer\Hill Group\Amanda\Cavins data\ARVEC data\adhesion.jpg"/>
          <p:cNvPicPr>
            <a:picLocks noChangeAspect="1" noChangeArrowheads="1"/>
          </p:cNvPicPr>
          <p:nvPr/>
        </p:nvPicPr>
        <p:blipFill>
          <a:blip r:embed="rId3" cstate="print"/>
          <a:srcRect l="77455" t="6667" b="57778"/>
          <a:stretch>
            <a:fillRect/>
          </a:stretch>
        </p:blipFill>
        <p:spPr bwMode="auto">
          <a:xfrm>
            <a:off x="7596336" y="4869160"/>
            <a:ext cx="1215668" cy="1152128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83568" y="1516722"/>
            <a:ext cx="1847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Migration Assay</a:t>
            </a:r>
            <a:endParaRPr lang="en-AU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860032" y="1516722"/>
            <a:ext cx="1803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/>
              <a:t>Adhesion Assay</a:t>
            </a:r>
            <a:endParaRPr lang="en-A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Decreased proliferation in PC3 cells</a:t>
            </a:r>
            <a:endParaRPr lang="en-AU" dirty="0"/>
          </a:p>
        </p:txBody>
      </p:sp>
      <p:pic>
        <p:nvPicPr>
          <p:cNvPr id="4" name="Picture 3" descr="C:\Users\smoon\Documents\2014 work\CAVINs_and_Cancer\Cavins_Experiments_cavin2_and_3\DATA organization\Copy of PC3(pro-use mean)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556792"/>
            <a:ext cx="7033951" cy="424847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857710" y="5949280"/>
            <a:ext cx="1106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Harriet &amp; </a:t>
            </a:r>
          </a:p>
          <a:p>
            <a:r>
              <a:rPr lang="en-AU" dirty="0" smtClean="0"/>
              <a:t>Sunny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1492</TotalTime>
  <Words>876</Words>
  <Application>Microsoft Office PowerPoint</Application>
  <PresentationFormat>On-screen Show (4:3)</PresentationFormat>
  <Paragraphs>207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맑은 고딕</vt:lpstr>
      <vt:lpstr>맑은 고딕</vt:lpstr>
      <vt:lpstr>Arial</vt:lpstr>
      <vt:lpstr>Calibri</vt:lpstr>
      <vt:lpstr>Times New Roman</vt:lpstr>
      <vt:lpstr>Wingdings</vt:lpstr>
      <vt:lpstr>Office Theme</vt:lpstr>
      <vt:lpstr>PowerPoint Presentation</vt:lpstr>
      <vt:lpstr>Cavin-2 and cavin-3 as tumour suppressors in prostate cancer</vt:lpstr>
      <vt:lpstr>Caveolar proteins</vt:lpstr>
      <vt:lpstr>Cavin-2 and -3 in cancer </vt:lpstr>
      <vt:lpstr>Cavin-2 downregulated in stroma</vt:lpstr>
      <vt:lpstr>Cavin-3 downregulated in stroma and epithelia</vt:lpstr>
      <vt:lpstr>PC3 cells </vt:lpstr>
      <vt:lpstr>Cavin-2 and -3 decrease migration in PC3 cells</vt:lpstr>
      <vt:lpstr>Decreased proliferation in PC3 cells</vt:lpstr>
      <vt:lpstr>Reduced anchorage independent growth in PC3 cells</vt:lpstr>
      <vt:lpstr>Cavin expression in prostate cancer cell lines</vt:lpstr>
      <vt:lpstr>Non-caveolar roles of cavin-2 and cavin-3</vt:lpstr>
      <vt:lpstr>pERK and pAkt</vt:lpstr>
      <vt:lpstr>Cell cycle progression</vt:lpstr>
      <vt:lpstr>LNCaP cells</vt:lpstr>
      <vt:lpstr>LNCaP stable cell line generation</vt:lpstr>
      <vt:lpstr>LNCaP transfections using lipofectamine 2000</vt:lpstr>
      <vt:lpstr>Cavin-2 and Cavin-3 knockdown in DU145 cells</vt:lpstr>
      <vt:lpstr>PowerPoint Presentation</vt:lpstr>
      <vt:lpstr>GFP-trap experiment</vt:lpstr>
      <vt:lpstr>GFP-trap</vt:lpstr>
      <vt:lpstr>GFP trap with FACS sorted PC3 GFP control cells</vt:lpstr>
      <vt:lpstr>Future experiments</vt:lpstr>
      <vt:lpstr>PowerPoint Presentation</vt:lpstr>
    </vt:vector>
  </TitlesOfParts>
  <Company>UQ Diamantina Institute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aoliver</dc:creator>
  <cp:lastModifiedBy>Harley Robinson </cp:lastModifiedBy>
  <cp:revision>69</cp:revision>
  <dcterms:created xsi:type="dcterms:W3CDTF">2015-03-19T06:01:12Z</dcterms:created>
  <dcterms:modified xsi:type="dcterms:W3CDTF">2016-02-17T05:45:10Z</dcterms:modified>
</cp:coreProperties>
</file>